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notesMasterIdLst>
    <p:notesMasterId r:id="rId69"/>
  </p:notesMasterIdLst>
  <p:sldIdLst>
    <p:sldId id="418" r:id="rId3"/>
    <p:sldId id="419" r:id="rId4"/>
    <p:sldId id="428" r:id="rId5"/>
    <p:sldId id="420" r:id="rId6"/>
    <p:sldId id="421" r:id="rId7"/>
    <p:sldId id="422" r:id="rId8"/>
    <p:sldId id="423" r:id="rId9"/>
    <p:sldId id="424" r:id="rId10"/>
    <p:sldId id="487" r:id="rId11"/>
    <p:sldId id="425" r:id="rId12"/>
    <p:sldId id="426" r:id="rId13"/>
    <p:sldId id="427" r:id="rId14"/>
    <p:sldId id="429" r:id="rId15"/>
    <p:sldId id="430" r:id="rId16"/>
    <p:sldId id="431" r:id="rId17"/>
    <p:sldId id="432" r:id="rId18"/>
    <p:sldId id="433" r:id="rId19"/>
    <p:sldId id="434" r:id="rId20"/>
    <p:sldId id="435" r:id="rId21"/>
    <p:sldId id="436" r:id="rId22"/>
    <p:sldId id="437" r:id="rId23"/>
    <p:sldId id="438" r:id="rId24"/>
    <p:sldId id="440" r:id="rId25"/>
    <p:sldId id="441" r:id="rId26"/>
    <p:sldId id="442" r:id="rId27"/>
    <p:sldId id="444" r:id="rId28"/>
    <p:sldId id="445" r:id="rId29"/>
    <p:sldId id="454" r:id="rId30"/>
    <p:sldId id="456" r:id="rId31"/>
    <p:sldId id="455" r:id="rId32"/>
    <p:sldId id="457" r:id="rId33"/>
    <p:sldId id="458" r:id="rId34"/>
    <p:sldId id="461" r:id="rId35"/>
    <p:sldId id="462" r:id="rId36"/>
    <p:sldId id="463" r:id="rId37"/>
    <p:sldId id="464" r:id="rId38"/>
    <p:sldId id="446" r:id="rId39"/>
    <p:sldId id="451" r:id="rId40"/>
    <p:sldId id="447" r:id="rId41"/>
    <p:sldId id="459" r:id="rId42"/>
    <p:sldId id="460" r:id="rId43"/>
    <p:sldId id="452" r:id="rId44"/>
    <p:sldId id="453" r:id="rId45"/>
    <p:sldId id="466" r:id="rId46"/>
    <p:sldId id="465" r:id="rId47"/>
    <p:sldId id="467" r:id="rId48"/>
    <p:sldId id="469" r:id="rId49"/>
    <p:sldId id="483" r:id="rId50"/>
    <p:sldId id="468" r:id="rId51"/>
    <p:sldId id="475" r:id="rId52"/>
    <p:sldId id="476" r:id="rId53"/>
    <p:sldId id="477" r:id="rId54"/>
    <p:sldId id="470" r:id="rId55"/>
    <p:sldId id="471" r:id="rId56"/>
    <p:sldId id="472" r:id="rId57"/>
    <p:sldId id="473" r:id="rId58"/>
    <p:sldId id="474" r:id="rId59"/>
    <p:sldId id="478" r:id="rId60"/>
    <p:sldId id="479" r:id="rId61"/>
    <p:sldId id="480" r:id="rId62"/>
    <p:sldId id="484" r:id="rId63"/>
    <p:sldId id="485" r:id="rId64"/>
    <p:sldId id="486" r:id="rId65"/>
    <p:sldId id="481" r:id="rId66"/>
    <p:sldId id="482" r:id="rId67"/>
    <p:sldId id="407" r:id="rId6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06319A99-70C0-5B40-8974-7118F4B0FD3E}">
          <p14:sldIdLst>
            <p14:sldId id="418"/>
            <p14:sldId id="419"/>
            <p14:sldId id="428"/>
            <p14:sldId id="420"/>
            <p14:sldId id="421"/>
            <p14:sldId id="422"/>
            <p14:sldId id="423"/>
            <p14:sldId id="424"/>
            <p14:sldId id="487"/>
            <p14:sldId id="425"/>
            <p14:sldId id="426"/>
            <p14:sldId id="427"/>
            <p14:sldId id="429"/>
            <p14:sldId id="430"/>
            <p14:sldId id="431"/>
            <p14:sldId id="432"/>
            <p14:sldId id="433"/>
            <p14:sldId id="434"/>
            <p14:sldId id="435"/>
            <p14:sldId id="436"/>
            <p14:sldId id="437"/>
            <p14:sldId id="438"/>
            <p14:sldId id="440"/>
            <p14:sldId id="441"/>
            <p14:sldId id="442"/>
            <p14:sldId id="444"/>
            <p14:sldId id="445"/>
            <p14:sldId id="454"/>
            <p14:sldId id="456"/>
            <p14:sldId id="455"/>
            <p14:sldId id="457"/>
            <p14:sldId id="458"/>
            <p14:sldId id="461"/>
            <p14:sldId id="462"/>
            <p14:sldId id="463"/>
            <p14:sldId id="464"/>
            <p14:sldId id="446"/>
            <p14:sldId id="451"/>
            <p14:sldId id="447"/>
            <p14:sldId id="459"/>
            <p14:sldId id="460"/>
            <p14:sldId id="452"/>
            <p14:sldId id="453"/>
            <p14:sldId id="466"/>
            <p14:sldId id="465"/>
            <p14:sldId id="467"/>
            <p14:sldId id="469"/>
            <p14:sldId id="483"/>
            <p14:sldId id="468"/>
            <p14:sldId id="475"/>
            <p14:sldId id="476"/>
            <p14:sldId id="477"/>
            <p14:sldId id="470"/>
            <p14:sldId id="471"/>
            <p14:sldId id="472"/>
            <p14:sldId id="473"/>
            <p14:sldId id="474"/>
            <p14:sldId id="478"/>
            <p14:sldId id="479"/>
            <p14:sldId id="480"/>
            <p14:sldId id="484"/>
            <p14:sldId id="485"/>
            <p14:sldId id="486"/>
            <p14:sldId id="481"/>
            <p14:sldId id="482"/>
            <p14:sldId id="40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吴 慧" initials="吴" lastIdx="1" clrIdx="0">
    <p:extLst>
      <p:ext uri="{19B8F6BF-5375-455C-9EA6-DF929625EA0E}">
        <p15:presenceInfo xmlns:p15="http://schemas.microsoft.com/office/powerpoint/2012/main" userId="613e4b28863340f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FD7BD"/>
    <a:srgbClr val="FFC715"/>
    <a:srgbClr val="FAE5A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858" autoAdjust="0"/>
    <p:restoredTop sz="95238" autoAdjust="0"/>
  </p:normalViewPr>
  <p:slideViewPr>
    <p:cSldViewPr>
      <p:cViewPr varScale="1">
        <p:scale>
          <a:sx n="112" d="100"/>
          <a:sy n="112" d="100"/>
        </p:scale>
        <p:origin x="138" y="3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tableStyles" Target="tableStyle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" Type="http://schemas.openxmlformats.org/officeDocument/2006/relationships/slide" Target="slides/slide5.xml"/><Relationship Id="rId7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EF3491-94E4-4075-B5F1-294292DEA749}" type="datetimeFigureOut">
              <a:rPr lang="zh-CN" altLang="en-US" smtClean="0"/>
              <a:t>2021/10/17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928BA7-4A45-4FFE-A583-CA964C03D94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55682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7891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 dirty="0"/>
          </a:p>
        </p:txBody>
      </p:sp>
      <p:sp>
        <p:nvSpPr>
          <p:cNvPr id="37892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DC1DC6-B42F-4EDB-90F2-8B5D9D0AEF88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645341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928BA7-4A45-4FFE-A583-CA964C03D947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21912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928BA7-4A45-4FFE-A583-CA964C03D947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45319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928BA7-4A45-4FFE-A583-CA964C03D947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9050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928BA7-4A45-4FFE-A583-CA964C03D947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57241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928BA7-4A45-4FFE-A583-CA964C03D947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86536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928BA7-4A45-4FFE-A583-CA964C03D947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85808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928BA7-4A45-4FFE-A583-CA964C03D947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54675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928BA7-4A45-4FFE-A583-CA964C03D947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578471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928BA7-4A45-4FFE-A583-CA964C03D947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88199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928BA7-4A45-4FFE-A583-CA964C03D947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57371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928BA7-4A45-4FFE-A583-CA964C03D947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041592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928BA7-4A45-4FFE-A583-CA964C03D947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402668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928BA7-4A45-4FFE-A583-CA964C03D947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781354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928BA7-4A45-4FFE-A583-CA964C03D947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851390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928BA7-4A45-4FFE-A583-CA964C03D947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831552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928BA7-4A45-4FFE-A583-CA964C03D947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839075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928BA7-4A45-4FFE-A583-CA964C03D947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133040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928BA7-4A45-4FFE-A583-CA964C03D947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49666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928BA7-4A45-4FFE-A583-CA964C03D947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70250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928BA7-4A45-4FFE-A583-CA964C03D947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223768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928BA7-4A45-4FFE-A583-CA964C03D947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77416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928BA7-4A45-4FFE-A583-CA964C03D947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33560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928BA7-4A45-4FFE-A583-CA964C03D947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517402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928BA7-4A45-4FFE-A583-CA964C03D947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50320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928BA7-4A45-4FFE-A583-CA964C03D947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675217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928BA7-4A45-4FFE-A583-CA964C03D947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780892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928BA7-4A45-4FFE-A583-CA964C03D947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256972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928BA7-4A45-4FFE-A583-CA964C03D947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61610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928BA7-4A45-4FFE-A583-CA964C03D947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917758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928BA7-4A45-4FFE-A583-CA964C03D947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806204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928BA7-4A45-4FFE-A583-CA964C03D947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240295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928BA7-4A45-4FFE-A583-CA964C03D947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44918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928BA7-4A45-4FFE-A583-CA964C03D947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47092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928BA7-4A45-4FFE-A583-CA964C03D947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114369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928BA7-4A45-4FFE-A583-CA964C03D947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630931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928BA7-4A45-4FFE-A583-CA964C03D947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334901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928BA7-4A45-4FFE-A583-CA964C03D947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593680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928BA7-4A45-4FFE-A583-CA964C03D947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464582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928BA7-4A45-4FFE-A583-CA964C03D947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858164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928BA7-4A45-4FFE-A583-CA964C03D947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390254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928BA7-4A45-4FFE-A583-CA964C03D947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997525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928BA7-4A45-4FFE-A583-CA964C03D947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373815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928BA7-4A45-4FFE-A583-CA964C03D947}" type="slidenum">
              <a:rPr lang="zh-CN" altLang="en-US" smtClean="0"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75622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928BA7-4A45-4FFE-A583-CA964C03D947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61062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928BA7-4A45-4FFE-A583-CA964C03D947}" type="slidenum">
              <a:rPr lang="zh-CN" altLang="en-US" smtClean="0"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218662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928BA7-4A45-4FFE-A583-CA964C03D947}" type="slidenum">
              <a:rPr lang="zh-CN" altLang="en-US" smtClean="0"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318026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928BA7-4A45-4FFE-A583-CA964C03D947}" type="slidenum">
              <a:rPr lang="zh-CN" altLang="en-US" smtClean="0"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24840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928BA7-4A45-4FFE-A583-CA964C03D947}" type="slidenum">
              <a:rPr lang="zh-CN" altLang="en-US" smtClean="0"/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313640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928BA7-4A45-4FFE-A583-CA964C03D947}" type="slidenum">
              <a:rPr lang="zh-CN" altLang="en-US" smtClean="0"/>
              <a:t>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754471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928BA7-4A45-4FFE-A583-CA964C03D947}" type="slidenum">
              <a:rPr lang="zh-CN" altLang="en-US" smtClean="0"/>
              <a:t>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422697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928BA7-4A45-4FFE-A583-CA964C03D947}" type="slidenum">
              <a:rPr lang="zh-CN" altLang="en-US" smtClean="0"/>
              <a:t>56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241966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928BA7-4A45-4FFE-A583-CA964C03D947}" type="slidenum">
              <a:rPr lang="zh-CN" altLang="en-US" smtClean="0"/>
              <a:t>57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588213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928BA7-4A45-4FFE-A583-CA964C03D947}" type="slidenum">
              <a:rPr lang="zh-CN" altLang="en-US" smtClean="0"/>
              <a:t>58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84934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928BA7-4A45-4FFE-A583-CA964C03D947}" type="slidenum">
              <a:rPr lang="zh-CN" altLang="en-US" smtClean="0"/>
              <a:t>59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19441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928BA7-4A45-4FFE-A583-CA964C03D947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653216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928BA7-4A45-4FFE-A583-CA964C03D947}" type="slidenum">
              <a:rPr lang="zh-CN" altLang="en-US" smtClean="0"/>
              <a:t>60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612890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928BA7-4A45-4FFE-A583-CA964C03D947}" type="slidenum">
              <a:rPr lang="zh-CN" altLang="en-US" smtClean="0"/>
              <a:t>61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140766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928BA7-4A45-4FFE-A583-CA964C03D947}" type="slidenum">
              <a:rPr lang="zh-CN" altLang="en-US" smtClean="0"/>
              <a:t>62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981662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928BA7-4A45-4FFE-A583-CA964C03D947}" type="slidenum">
              <a:rPr lang="zh-CN" altLang="en-US" smtClean="0"/>
              <a:t>63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926348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928BA7-4A45-4FFE-A583-CA964C03D947}" type="slidenum">
              <a:rPr lang="zh-CN" altLang="en-US" smtClean="0"/>
              <a:t>64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0687306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928BA7-4A45-4FFE-A583-CA964C03D947}" type="slidenum">
              <a:rPr lang="zh-CN" altLang="en-US" smtClean="0"/>
              <a:t>65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0075159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7891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 dirty="0"/>
          </a:p>
        </p:txBody>
      </p:sp>
      <p:sp>
        <p:nvSpPr>
          <p:cNvPr id="37892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2DC1DC6-B42F-4EDB-90F2-8B5D9D0AEF88}" type="slidenum">
              <a:rPr lang="zh-CN" altLang="en-US"/>
              <a:t>66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759373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928BA7-4A45-4FFE-A583-CA964C03D947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38943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928BA7-4A45-4FFE-A583-CA964C03D947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61614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928BA7-4A45-4FFE-A583-CA964C03D947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03409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769" name="标题 1"/>
          <p:cNvSpPr>
            <a:spLocks noGrp="1"/>
          </p:cNvSpPr>
          <p:nvPr>
            <p:ph type="ctrTitle"/>
          </p:nvPr>
        </p:nvSpPr>
        <p:spPr>
          <a:xfrm>
            <a:off x="914400" y="2130427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1049770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</a:lvl1pPr>
            <a:lvl2pPr marL="342900" indent="0" algn="ctr">
              <a:buNone/>
            </a:lvl2pPr>
            <a:lvl3pPr marL="685800" indent="0" algn="ctr">
              <a:buNone/>
            </a:lvl3pPr>
            <a:lvl4pPr marL="1028700" indent="0" algn="ctr">
              <a:buNone/>
            </a:lvl4pPr>
            <a:lvl5pPr marL="1371600" indent="0" algn="ctr">
              <a:buNone/>
            </a:lvl5pPr>
            <a:lvl6pPr marL="1714500" indent="0" algn="ctr">
              <a:buNone/>
            </a:lvl6pPr>
            <a:lvl7pPr marL="2057400" indent="0" algn="ctr">
              <a:buNone/>
            </a:lvl7pPr>
            <a:lvl8pPr marL="2400300" indent="0" algn="ctr">
              <a:buNone/>
            </a:lvl8pPr>
            <a:lvl9pPr marL="2743200" indent="0" algn="ctr">
              <a:buNone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1049771" name="Rectangle 109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/>
          <a:p>
            <a:fld id="{43ADC22A-E89E-4CA4-A9DA-F00837335342}" type="datetime1">
              <a:rPr lang="zh-CN" altLang="en-US" smtClean="0"/>
              <a:pPr/>
              <a:t>2021/10/17</a:t>
            </a:fld>
            <a:endParaRPr lang="zh-CN" altLang="en-US" b="1" i="1"/>
          </a:p>
        </p:txBody>
      </p:sp>
      <p:sp>
        <p:nvSpPr>
          <p:cNvPr id="1049772" name="Rectangle 109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9773" name="Rectangle 109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/>
          <a:p>
            <a:fld id="{30055C4C-D7A3-431C-BDD5-E6EB3A7AC7E0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2635949"/>
      </p:ext>
    </p:extLst>
  </p:cSld>
  <p:clrMapOvr>
    <a:masterClrMapping/>
  </p:clrMapOvr>
  <p:transition spd="med">
    <p:cut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785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1049786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49787" name="Rectangle 109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/>
          <a:p>
            <a:fld id="{D4ACED31-FBD9-4AF6-B0F4-54C40CE7C31F}" type="datetime1">
              <a:rPr lang="zh-CN" altLang="en-US" smtClean="0"/>
              <a:pPr/>
              <a:t>2021/10/17</a:t>
            </a:fld>
            <a:endParaRPr lang="zh-CN" altLang="en-US" b="1" i="1"/>
          </a:p>
        </p:txBody>
      </p:sp>
      <p:sp>
        <p:nvSpPr>
          <p:cNvPr id="1049788" name="Rectangle 109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9789" name="Rectangle 109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/>
          <a:p>
            <a:fld id="{EC627E0C-9583-4BB6-9343-D17892D0D83E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7223796"/>
      </p:ext>
    </p:extLst>
  </p:cSld>
  <p:clrMapOvr>
    <a:masterClrMapping/>
  </p:clrMapOvr>
  <p:transition spd="med">
    <p:cut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764" name="竖排标题 1"/>
          <p:cNvSpPr>
            <a:spLocks noGrp="1"/>
          </p:cNvSpPr>
          <p:nvPr>
            <p:ph type="title" orient="vert"/>
          </p:nvPr>
        </p:nvSpPr>
        <p:spPr>
          <a:xfrm>
            <a:off x="8845551" y="228602"/>
            <a:ext cx="2733675" cy="576897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1049765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39764" y="228602"/>
            <a:ext cx="8053387" cy="576897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49766" name="Rectangle 109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/>
          <a:p>
            <a:fld id="{633320E3-A737-4ADD-BC72-DA6C453EA8AD}" type="datetime1">
              <a:rPr lang="zh-CN" altLang="en-US" smtClean="0"/>
              <a:pPr/>
              <a:t>2021/10/17</a:t>
            </a:fld>
            <a:endParaRPr lang="zh-CN" altLang="en-US" b="1" i="1"/>
          </a:p>
        </p:txBody>
      </p:sp>
      <p:sp>
        <p:nvSpPr>
          <p:cNvPr id="1049767" name="Rectangle 109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9768" name="Rectangle 109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/>
          <a:p>
            <a:fld id="{548816AE-6FA8-4183-978A-8319EA456296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0281323"/>
      </p:ext>
    </p:extLst>
  </p:cSld>
  <p:clrMapOvr>
    <a:masterClrMapping/>
  </p:clrMapOvr>
  <p:transition spd="med">
    <p:cut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8888BA-6CAC-7346-B903-94C4A97EF5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632F47D-C2D5-724D-A9D9-B61039B4D2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84EE112-060C-0A4A-AA69-620EC6BF3A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0E809-E577-CC4C-97D1-3D22F5759928}" type="datetimeFigureOut">
              <a:rPr kumimoji="1" lang="zh-CN" altLang="en-US" smtClean="0"/>
              <a:t>2021/10/17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98CE2DA-0099-A54E-A24B-3926D16E18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78A9741-20BD-204F-885B-C3375DEE86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264A9-D857-7049-A3C0-89D3CA0799A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793523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440B321-4D75-8346-AD21-73CB7BE7C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21B51D7-F87B-924E-BA53-7DF2EC759D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1D86226-5080-F547-8E62-05BDCE9F90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0E809-E577-CC4C-97D1-3D22F5759928}" type="datetimeFigureOut">
              <a:rPr kumimoji="1" lang="zh-CN" altLang="en-US" smtClean="0"/>
              <a:t>2021/10/17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D5A58B3-853C-5B47-82CE-27CF360B0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EAD7839-2D0D-4640-AD02-FD517C6023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264A9-D857-7049-A3C0-89D3CA0799A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0421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089BF9-6405-504C-94BD-F1A7A07277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835F4AF-11AD-1042-9D41-56689DEBA6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428074D-08D9-DF4F-9A10-828A20F16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0E809-E577-CC4C-97D1-3D22F5759928}" type="datetimeFigureOut">
              <a:rPr kumimoji="1" lang="zh-CN" altLang="en-US" smtClean="0"/>
              <a:t>2021/10/17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85B10C5-1313-5E4B-9708-C10F156989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9455211-8076-E543-8A32-95558178C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264A9-D857-7049-A3C0-89D3CA0799A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99865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19C9F12-2455-B448-BF20-6FFA9C85E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5AF7C98-B84C-754B-B4BA-3326E24A44C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3084D76-FAA8-154D-AE36-6581DC63E9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290099A-3395-714C-9DD9-D181115F80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0E809-E577-CC4C-97D1-3D22F5759928}" type="datetimeFigureOut">
              <a:rPr kumimoji="1" lang="zh-CN" altLang="en-US" smtClean="0"/>
              <a:t>2021/10/17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CAEAA0D-A2F3-6240-8916-974AD5B3E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6CEF11A-C593-1040-95F5-A4E93D72F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264A9-D857-7049-A3C0-89D3CA0799A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9253005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062AFD1-B538-F14E-98FD-2E41FC8790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4239161-0466-3C4F-9354-39278BFD67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F69B46F-3652-AD41-A9DF-D055E4B786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D55AE2BC-938B-9B44-9BB1-D95C27FEAD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1A4FE8D-F516-A34B-ADDF-E8A14D2E003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A3E775F6-59B3-624B-AA86-A21C104074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0E809-E577-CC4C-97D1-3D22F5759928}" type="datetimeFigureOut">
              <a:rPr kumimoji="1" lang="zh-CN" altLang="en-US" smtClean="0"/>
              <a:t>2021/10/17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35C946ED-D5D2-1B45-928D-F79E8D780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8524F61C-C263-3340-9100-59F31EE30A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264A9-D857-7049-A3C0-89D3CA0799A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9795561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E7E2EF-AADB-284B-9F78-FCB425144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CE35494-DA26-1A42-873A-472B1C846A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0E809-E577-CC4C-97D1-3D22F5759928}" type="datetimeFigureOut">
              <a:rPr kumimoji="1" lang="zh-CN" altLang="en-US" smtClean="0"/>
              <a:t>2021/10/17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61EB17F-1AD9-ED43-BCDD-7520A6033D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8CB461C-855D-2D4D-8322-5766352046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264A9-D857-7049-A3C0-89D3CA0799A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7532538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45306F18-5E80-4F42-8325-D228E2346B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0E809-E577-CC4C-97D1-3D22F5759928}" type="datetimeFigureOut">
              <a:rPr kumimoji="1" lang="zh-CN" altLang="en-US" smtClean="0"/>
              <a:t>2021/10/17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2FB8022-2362-0C4C-924D-068284942E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CCCA18C-E796-6E42-A6FA-CAE834D0C6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264A9-D857-7049-A3C0-89D3CA0799A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4546745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9424F81-5505-3A43-9D6E-5A0F27358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EAB6DBD-B980-6B4D-9731-10A17FC5B0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B9D5E73-6658-7C4C-815E-9DBBE5302D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7187787-E98C-5B42-B41B-A5BA39D3DC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0E809-E577-CC4C-97D1-3D22F5759928}" type="datetimeFigureOut">
              <a:rPr kumimoji="1" lang="zh-CN" altLang="en-US" smtClean="0"/>
              <a:t>2021/10/17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E7DAE45-009A-E74B-B5C0-232E6754D7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09BC772-7D9F-0E47-B01D-74577AE43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264A9-D857-7049-A3C0-89D3CA0799A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66940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5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1048596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48597" name="Rectangle 109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/>
          <a:p>
            <a:fld id="{07108355-6E83-4B14-AA43-7CEB1E503A45}" type="datetime1">
              <a:rPr lang="zh-CN" altLang="en-US" smtClean="0"/>
              <a:pPr/>
              <a:t>2021/10/17</a:t>
            </a:fld>
            <a:endParaRPr lang="zh-CN" altLang="en-US" b="1" i="1"/>
          </a:p>
        </p:txBody>
      </p:sp>
      <p:sp>
        <p:nvSpPr>
          <p:cNvPr id="1048598" name="Rectangle 109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Rectangle 1098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10778385" y="6415090"/>
            <a:ext cx="1311275" cy="365125"/>
          </a:xfrm>
        </p:spPr>
        <p:txBody>
          <a:bodyPr/>
          <a:lstStyle>
            <a:lvl1pPr>
              <a:defRPr sz="1050" b="0"/>
            </a:lvl1pPr>
          </a:lstStyle>
          <a:p>
            <a:fld id="{89DB14B3-731A-4352-BC82-B1993596BD11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880552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cut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97C689-4607-6843-862E-83DADA39C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75716B55-DFAC-CF43-BC3F-5CBD5751ED9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3D77032-5BC6-DF49-AA90-4FA3AB27DD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DC1C4BA-148F-8E43-9DDD-03D8783CB4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0E809-E577-CC4C-97D1-3D22F5759928}" type="datetimeFigureOut">
              <a:rPr kumimoji="1" lang="zh-CN" altLang="en-US" smtClean="0"/>
              <a:t>2021/10/17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C1E2942-FB2E-9B47-A183-A059D55F73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164B3F6-5AEB-8340-9DF3-B1F34F081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264A9-D857-7049-A3C0-89D3CA0799A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2942417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B11891-60CA-A94C-AE94-D231D8438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FD8DBF3-1851-1B42-8D90-C5D84B4CC9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9DE240F-DDCB-A848-B161-8B318DAC98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0E809-E577-CC4C-97D1-3D22F5759928}" type="datetimeFigureOut">
              <a:rPr kumimoji="1" lang="zh-CN" altLang="en-US" smtClean="0"/>
              <a:t>2021/10/17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E63EBF7-CA33-A04C-99C3-2D285B5773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105A9E5-42EB-1B4C-9C36-B68E15B714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264A9-D857-7049-A3C0-89D3CA0799A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8725408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AE16163A-7BD6-E94E-8A69-97FEA1EA7C4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A7C7A09-A0AE-7B40-B2FB-FE6DBEB627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8232743-6E95-3D49-8401-DB81F18CF7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0E809-E577-CC4C-97D1-3D22F5759928}" type="datetimeFigureOut">
              <a:rPr kumimoji="1" lang="zh-CN" altLang="en-US" smtClean="0"/>
              <a:t>2021/10/17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186DBF9-9A9D-B74C-ABE0-EF1D157EEA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7ADCE8B-5CBF-C24D-BF6E-F11A525808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264A9-D857-7049-A3C0-89D3CA0799A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738697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780" name="标题 1"/>
          <p:cNvSpPr>
            <a:spLocks noGrp="1"/>
          </p:cNvSpPr>
          <p:nvPr>
            <p:ph type="title"/>
          </p:nvPr>
        </p:nvSpPr>
        <p:spPr>
          <a:xfrm>
            <a:off x="963613" y="4406902"/>
            <a:ext cx="10363200" cy="1362075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049781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049782" name="Rectangle 109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/>
          <a:p>
            <a:fld id="{F680BDC2-098E-408A-97A7-2C188B209A9D}" type="datetime1">
              <a:rPr lang="zh-CN" altLang="en-US" smtClean="0"/>
              <a:pPr/>
              <a:t>2021/10/17</a:t>
            </a:fld>
            <a:endParaRPr lang="zh-CN" altLang="en-US" b="1" i="1"/>
          </a:p>
        </p:txBody>
      </p:sp>
      <p:sp>
        <p:nvSpPr>
          <p:cNvPr id="1049783" name="Rectangle 109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9784" name="Rectangle 109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/>
          <a:p>
            <a:fld id="{BF1226E9-A8D7-433D-8FF6-126998C986E4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1668335"/>
      </p:ext>
    </p:extLst>
  </p:cSld>
  <p:clrMapOvr>
    <a:masterClrMapping/>
  </p:clrMapOvr>
  <p:transition spd="med">
    <p:cut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75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1049751" name="内容占位符 2"/>
          <p:cNvSpPr>
            <a:spLocks noGrp="1"/>
          </p:cNvSpPr>
          <p:nvPr>
            <p:ph sz="half" idx="1"/>
          </p:nvPr>
        </p:nvSpPr>
        <p:spPr>
          <a:xfrm>
            <a:off x="639765" y="1222375"/>
            <a:ext cx="5392737" cy="4775200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49752" name="内容占位符 3"/>
          <p:cNvSpPr>
            <a:spLocks noGrp="1"/>
          </p:cNvSpPr>
          <p:nvPr>
            <p:ph sz="half" idx="2"/>
          </p:nvPr>
        </p:nvSpPr>
        <p:spPr>
          <a:xfrm>
            <a:off x="6184900" y="1222375"/>
            <a:ext cx="5394325" cy="4775200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49753" name="Rectangle 109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/>
          <a:p>
            <a:fld id="{FF2AB2A5-7A8A-4F58-A554-B42D7FCF923B}" type="datetime1">
              <a:rPr lang="zh-CN" altLang="en-US" smtClean="0"/>
              <a:pPr/>
              <a:t>2021/10/17</a:t>
            </a:fld>
            <a:endParaRPr lang="zh-CN" altLang="en-US" b="1" i="1"/>
          </a:p>
        </p:txBody>
      </p:sp>
      <p:sp>
        <p:nvSpPr>
          <p:cNvPr id="1049754" name="Rectangle 109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9755" name="Rectangle 109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/>
          <a:p>
            <a:fld id="{B52D239C-B544-419A-AA47-2182D1DC8F2A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4578312"/>
      </p:ext>
    </p:extLst>
  </p:cSld>
  <p:clrMapOvr>
    <a:masterClrMapping/>
  </p:clrMapOvr>
  <p:transition spd="med">
    <p:cut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756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1049757" name="文本占位符 2"/>
          <p:cNvSpPr>
            <a:spLocks noGrp="1"/>
          </p:cNvSpPr>
          <p:nvPr>
            <p:ph type="body" idx="1"/>
          </p:nvPr>
        </p:nvSpPr>
        <p:spPr>
          <a:xfrm>
            <a:off x="609601" y="1535113"/>
            <a:ext cx="5386388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049758" name="内容占位符 3"/>
          <p:cNvSpPr>
            <a:spLocks noGrp="1"/>
          </p:cNvSpPr>
          <p:nvPr>
            <p:ph sz="half" idx="2"/>
          </p:nvPr>
        </p:nvSpPr>
        <p:spPr>
          <a:xfrm>
            <a:off x="609601" y="2174875"/>
            <a:ext cx="5386388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49759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7" y="1535113"/>
            <a:ext cx="5389563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049760" name="内容占位符 5"/>
          <p:cNvSpPr>
            <a:spLocks noGrp="1"/>
          </p:cNvSpPr>
          <p:nvPr>
            <p:ph sz="quarter" idx="4"/>
          </p:nvPr>
        </p:nvSpPr>
        <p:spPr>
          <a:xfrm>
            <a:off x="6192837" y="2174875"/>
            <a:ext cx="5389563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49761" name="Rectangle 109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/>
          <a:p>
            <a:fld id="{71AF49A0-AE70-4051-914F-31E7490B50B4}" type="datetime1">
              <a:rPr lang="zh-CN" altLang="en-US" smtClean="0"/>
              <a:pPr/>
              <a:t>2021/10/17</a:t>
            </a:fld>
            <a:endParaRPr lang="zh-CN" altLang="en-US" b="1" i="1"/>
          </a:p>
        </p:txBody>
      </p:sp>
      <p:sp>
        <p:nvSpPr>
          <p:cNvPr id="1049762" name="Rectangle 109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9763" name="Rectangle 109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/>
          <a:p>
            <a:fld id="{0C864EAE-E214-426E-A852-45DAD4CB1399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9165614"/>
      </p:ext>
    </p:extLst>
  </p:cSld>
  <p:clrMapOvr>
    <a:masterClrMapping/>
  </p:clrMapOvr>
  <p:transition spd="med">
    <p:cut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1048607" name="Rectangle 109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/>
          <a:p>
            <a:fld id="{B6313E23-202A-4DBA-BDFA-113B037C340A}" type="datetime1">
              <a:rPr lang="zh-CN" altLang="en-US" smtClean="0"/>
              <a:pPr/>
              <a:t>2021/10/17</a:t>
            </a:fld>
            <a:endParaRPr lang="zh-CN" altLang="en-US" b="1" i="1"/>
          </a:p>
        </p:txBody>
      </p:sp>
      <p:sp>
        <p:nvSpPr>
          <p:cNvPr id="1048608" name="Rectangle 109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609" name="Rectangle 1098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10778385" y="6415090"/>
            <a:ext cx="1311275" cy="365125"/>
          </a:xfrm>
        </p:spPr>
        <p:txBody>
          <a:bodyPr/>
          <a:lstStyle>
            <a:lvl1pPr>
              <a:defRPr sz="1050" b="0"/>
            </a:lvl1pPr>
          </a:lstStyle>
          <a:p>
            <a:fld id="{89DB14B3-731A-4352-BC82-B1993596BD11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83295182"/>
      </p:ext>
    </p:extLst>
  </p:cSld>
  <p:clrMapOvr>
    <a:masterClrMapping/>
  </p:clrMapOvr>
  <p:transition spd="med">
    <p:cut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3" name="Rectangle 109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/>
          <a:p>
            <a:fld id="{1A593734-0361-4874-BEC2-546E7AA82CC1}" type="datetime1">
              <a:rPr lang="zh-CN" altLang="en-US" smtClean="0"/>
              <a:pPr/>
              <a:t>2021/10/17</a:t>
            </a:fld>
            <a:endParaRPr lang="zh-CN" altLang="en-US" b="1" i="1"/>
          </a:p>
        </p:txBody>
      </p:sp>
      <p:sp>
        <p:nvSpPr>
          <p:cNvPr id="1048584" name="Rectangle 109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Rectangle 1098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10778385" y="6415090"/>
            <a:ext cx="1311275" cy="365125"/>
          </a:xfrm>
        </p:spPr>
        <p:txBody>
          <a:bodyPr/>
          <a:lstStyle>
            <a:lvl1pPr>
              <a:defRPr sz="1050" b="0"/>
            </a:lvl1pPr>
          </a:lstStyle>
          <a:p>
            <a:fld id="{89DB14B3-731A-4352-BC82-B1993596BD11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66230324"/>
      </p:ext>
    </p:extLst>
  </p:cSld>
  <p:clrMapOvr>
    <a:masterClrMapping/>
  </p:clrMapOvr>
  <p:transition spd="med">
    <p:cut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790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/>
          <a:lstStyle>
            <a:lvl1pPr algn="l">
              <a:defRPr sz="15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049791" name="内容占位符 2"/>
          <p:cNvSpPr>
            <a:spLocks noGrp="1"/>
          </p:cNvSpPr>
          <p:nvPr>
            <p:ph idx="1"/>
          </p:nvPr>
        </p:nvSpPr>
        <p:spPr>
          <a:xfrm>
            <a:off x="4767265" y="273052"/>
            <a:ext cx="6815137" cy="585311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49792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2"/>
            <a:ext cx="4011613" cy="4691063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049793" name="Rectangle 109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/>
          <a:p>
            <a:fld id="{99330C1F-F5BC-42E0-AA5F-D5B9A26A9E8D}" type="datetime1">
              <a:rPr lang="zh-CN" altLang="en-US" smtClean="0"/>
              <a:pPr/>
              <a:t>2021/10/17</a:t>
            </a:fld>
            <a:endParaRPr lang="zh-CN" altLang="en-US" b="1" i="1"/>
          </a:p>
        </p:txBody>
      </p:sp>
      <p:sp>
        <p:nvSpPr>
          <p:cNvPr id="1049794" name="Rectangle 109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9795" name="Rectangle 109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/>
          <a:p>
            <a:fld id="{6F4ACBDE-81A0-4AFC-ADBB-F83DDB0974C3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0131021"/>
      </p:ext>
    </p:extLst>
  </p:cSld>
  <p:clrMapOvr>
    <a:masterClrMapping/>
  </p:clrMapOvr>
  <p:transition spd="med">
    <p:cut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774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/>
          <a:lstStyle>
            <a:lvl1pPr algn="l">
              <a:defRPr sz="15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049775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zh-CN" altLang="en-US" noProof="0"/>
          </a:p>
        </p:txBody>
      </p:sp>
      <p:sp>
        <p:nvSpPr>
          <p:cNvPr id="1049776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049777" name="Rectangle 109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/>
          <a:p>
            <a:fld id="{EB279A69-F49C-4E84-B5F0-51A87B0ECECB}" type="datetime1">
              <a:rPr lang="zh-CN" altLang="en-US" smtClean="0"/>
              <a:pPr/>
              <a:t>2021/10/17</a:t>
            </a:fld>
            <a:endParaRPr lang="zh-CN" altLang="en-US" b="1" i="1"/>
          </a:p>
        </p:txBody>
      </p:sp>
      <p:sp>
        <p:nvSpPr>
          <p:cNvPr id="1049778" name="Rectangle 109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9779" name="Rectangle 109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/>
          <a:p>
            <a:fld id="{FC5CC31D-1363-49C8-9F24-77AAE0A8B09C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1033411"/>
      </p:ext>
    </p:extLst>
  </p:cSld>
  <p:clrMapOvr>
    <a:masterClrMapping/>
  </p:clrMapOvr>
  <p:transition spd="med">
    <p:cut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6" name="Rectangle 1093"/>
          <p:cNvSpPr>
            <a:spLocks noChangeArrowheads="1"/>
          </p:cNvSpPr>
          <p:nvPr/>
        </p:nvSpPr>
        <p:spPr bwMode="auto">
          <a:xfrm>
            <a:off x="0" y="6346827"/>
            <a:ext cx="12192000" cy="511175"/>
          </a:xfrm>
          <a:prstGeom prst="rect">
            <a:avLst/>
          </a:prstGeom>
          <a:solidFill>
            <a:srgbClr val="00447C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eaLnBrk="0" hangingPunct="0">
              <a:defRPr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eaLnBrk="0" hangingPunct="0">
              <a:defRPr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eaLnBrk="0" hangingPunct="0">
              <a:defRPr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eaLnBrk="0" hangingPunct="0">
              <a:defRPr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2828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740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1972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6544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zh-CN" altLang="en-US" sz="1800"/>
          </a:p>
        </p:txBody>
      </p:sp>
      <p:sp>
        <p:nvSpPr>
          <p:cNvPr id="1048577" name="Rectangle 1094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660400" y="228602"/>
            <a:ext cx="9380539" cy="7842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b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en-US" altLang="en-US"/>
          </a:p>
        </p:txBody>
      </p:sp>
      <p:sp>
        <p:nvSpPr>
          <p:cNvPr id="1048578" name="Rectangle 1095"/>
          <p:cNvSpPr>
            <a:spLocks noGrp="1" noChangeArrowheads="1"/>
          </p:cNvSpPr>
          <p:nvPr>
            <p:ph type="body" idx="1"/>
          </p:nvPr>
        </p:nvSpPr>
        <p:spPr bwMode="auto">
          <a:xfrm>
            <a:off x="639763" y="1222375"/>
            <a:ext cx="10939463" cy="47752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45720" rIns="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  <a:endParaRPr lang="en-US" altLang="en-US"/>
          </a:p>
          <a:p>
            <a:pPr lvl="1"/>
            <a:r>
              <a:rPr lang="zh-CN" altLang="en-US"/>
              <a:t>第二级</a:t>
            </a:r>
            <a:endParaRPr lang="en-US" altLang="en-US"/>
          </a:p>
          <a:p>
            <a:pPr lvl="2"/>
            <a:r>
              <a:rPr lang="zh-CN" altLang="en-US"/>
              <a:t>第三级</a:t>
            </a:r>
            <a:endParaRPr lang="en-US" altLang="en-US"/>
          </a:p>
          <a:p>
            <a:pPr lvl="3"/>
            <a:r>
              <a:rPr lang="zh-CN" altLang="en-US"/>
              <a:t>第四级</a:t>
            </a:r>
            <a:endParaRPr lang="en-US" altLang="en-US"/>
          </a:p>
          <a:p>
            <a:pPr lvl="4"/>
            <a:r>
              <a:rPr lang="zh-CN" altLang="en-US"/>
              <a:t>第五级</a:t>
            </a:r>
            <a:endParaRPr lang="en-US" altLang="en-US"/>
          </a:p>
        </p:txBody>
      </p:sp>
      <p:sp>
        <p:nvSpPr>
          <p:cNvPr id="1048579" name="Rectangle 109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096964" y="6459540"/>
            <a:ext cx="2473325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defRPr sz="450">
                <a:solidFill>
                  <a:srgbClr val="FFFFFF"/>
                </a:solidFill>
                <a:ea typeface="微软雅黑" panose="020B0503020204020204" pitchFamily="34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7D4FE00E-8C06-457B-9BDE-A197369E635E}" type="datetime1">
              <a:rPr lang="zh-CN" altLang="en-US" smtClean="0">
                <a:sym typeface="Calibri" panose="020F050202020403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2021/10/17</a:t>
            </a:fld>
            <a:endParaRPr lang="zh-CN" altLang="en-US" b="1" i="1">
              <a:sym typeface="Calibri" panose="020F0502020204030204" pitchFamily="34" charset="0"/>
            </a:endParaRPr>
          </a:p>
        </p:txBody>
      </p:sp>
      <p:sp>
        <p:nvSpPr>
          <p:cNvPr id="1048580" name="Rectangle 1097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686177" y="6459540"/>
            <a:ext cx="4822825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>
            <a:lvl1pPr algn="ctr" eaLnBrk="1" hangingPunct="1">
              <a:defRPr sz="450" b="1" i="1">
                <a:solidFill>
                  <a:srgbClr val="FFFFFF"/>
                </a:solidFill>
                <a:ea typeface="微软雅黑" panose="020B0503020204020204" pitchFamily="34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ym typeface="Calibri" panose="020F0502020204030204" pitchFamily="34" charset="0"/>
            </a:endParaRPr>
          </a:p>
        </p:txBody>
      </p:sp>
      <p:sp>
        <p:nvSpPr>
          <p:cNvPr id="1048581" name="Rectangle 109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0744201" y="6415090"/>
            <a:ext cx="1311275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>
            <a:lvl1pPr algn="r" eaLnBrk="1" hangingPunct="1">
              <a:defRPr sz="1800" b="1" i="1" smtClean="0">
                <a:solidFill>
                  <a:srgbClr val="FFFFFF"/>
                </a:solidFill>
                <a:ea typeface="微软雅黑" panose="020B0503020204020204" pitchFamily="34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4735416B-1EEB-4908-B3FA-75CB8A360816}" type="slidenum">
              <a:rPr lang="zh-CN" altLang="en-US">
                <a:sym typeface="Calibri" panose="020F050202020403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zh-CN" altLang="en-US">
              <a:sym typeface="Calibri" panose="020F0502020204030204" pitchFamily="34" charset="0"/>
            </a:endParaRPr>
          </a:p>
        </p:txBody>
      </p:sp>
      <p:cxnSp>
        <p:nvCxnSpPr>
          <p:cNvPr id="3145728" name="Line 2054"/>
          <p:cNvCxnSpPr>
            <a:cxnSpLocks noChangeShapeType="1"/>
          </p:cNvCxnSpPr>
          <p:nvPr/>
        </p:nvCxnSpPr>
        <p:spPr bwMode="auto">
          <a:xfrm>
            <a:off x="639765" y="1028700"/>
            <a:ext cx="9401175" cy="0"/>
          </a:xfrm>
          <a:prstGeom prst="line">
            <a:avLst/>
          </a:prstGeom>
          <a:noFill/>
          <a:ln w="19050">
            <a:solidFill>
              <a:srgbClr val="0B4DA2"/>
            </a:solidFill>
            <a:round/>
          </a:ln>
        </p:spPr>
      </p:cxnSp>
      <p:sp>
        <p:nvSpPr>
          <p:cNvPr id="1048582" name="Rectangle 233"/>
          <p:cNvSpPr>
            <a:spLocks noChangeArrowheads="1"/>
          </p:cNvSpPr>
          <p:nvPr userDrawn="1"/>
        </p:nvSpPr>
        <p:spPr bwMode="auto">
          <a:xfrm>
            <a:off x="331789" y="428625"/>
            <a:ext cx="153987" cy="4572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anchor="ctr"/>
          <a:lstStyle>
            <a:lvl1pPr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rgbClr val="0B4DA2"/>
              </a:buClr>
              <a:buSzPct val="100000"/>
              <a:buFont typeface="Calibri" panose="020F0502020204030204" pitchFamily="34" charset="0"/>
              <a:buChar char=" "/>
              <a:defRPr sz="3200">
                <a:solidFill>
                  <a:srgbClr val="40404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B4DA2"/>
              </a:buClr>
              <a:buSzPct val="100000"/>
              <a:buFont typeface="Calibri" panose="020F0502020204030204" pitchFamily="34" charset="0"/>
              <a:buChar char="◦"/>
              <a:defRPr sz="1300">
                <a:solidFill>
                  <a:srgbClr val="40404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B4DA2"/>
              </a:buClr>
              <a:buSzPct val="100000"/>
              <a:buFont typeface="Calibri" panose="020F0502020204030204" pitchFamily="34" charset="0"/>
              <a:buChar char="◦"/>
              <a:defRPr sz="1000">
                <a:solidFill>
                  <a:srgbClr val="40404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B4DA2"/>
              </a:buClr>
              <a:buSzPct val="100000"/>
              <a:buFont typeface="Calibri" panose="020F0502020204030204" pitchFamily="34" charset="0"/>
              <a:buChar char="◦"/>
              <a:defRPr sz="1000">
                <a:solidFill>
                  <a:srgbClr val="40404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B4DA2"/>
              </a:buClr>
              <a:buSzPct val="100000"/>
              <a:buFont typeface="Calibri" panose="020F0502020204030204" pitchFamily="34" charset="0"/>
              <a:buChar char="◦"/>
              <a:defRPr sz="1000">
                <a:solidFill>
                  <a:srgbClr val="40404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B4DA2"/>
              </a:buClr>
              <a:buSzPct val="100000"/>
              <a:buFont typeface="Calibri" panose="020F0502020204030204" pitchFamily="34" charset="0"/>
              <a:buChar char="◦"/>
              <a:defRPr sz="1000">
                <a:solidFill>
                  <a:srgbClr val="40404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B4DA2"/>
              </a:buClr>
              <a:buSzPct val="100000"/>
              <a:buFont typeface="Calibri" panose="020F0502020204030204" pitchFamily="34" charset="0"/>
              <a:buChar char="◦"/>
              <a:defRPr sz="1000">
                <a:solidFill>
                  <a:srgbClr val="40404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B4DA2"/>
              </a:buClr>
              <a:buSzPct val="100000"/>
              <a:buFont typeface="Calibri" panose="020F0502020204030204" pitchFamily="34" charset="0"/>
              <a:buChar char="◦"/>
              <a:defRPr sz="1000">
                <a:solidFill>
                  <a:srgbClr val="40404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B4DA2"/>
              </a:buClr>
              <a:buSzPct val="100000"/>
              <a:buFont typeface="Calibri" panose="020F0502020204030204" pitchFamily="34" charset="0"/>
              <a:buChar char="◦"/>
              <a:defRPr sz="1000">
                <a:solidFill>
                  <a:srgbClr val="40404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zh-CN" altLang="en-US" sz="1350">
              <a:solidFill>
                <a:srgbClr val="FFFFFF"/>
              </a:solidFill>
              <a:latin typeface="华文中宋" panose="02010600040101010101" pitchFamily="2" charset="-122"/>
              <a:ea typeface="华文中宋" panose="02010600040101010101" pitchFamily="2" charset="-122"/>
              <a:sym typeface="Calibri" panose="020F0502020204030204" pitchFamily="34" charset="0"/>
            </a:endParaRPr>
          </a:p>
        </p:txBody>
      </p:sp>
      <p:cxnSp>
        <p:nvCxnSpPr>
          <p:cNvPr id="3145729" name="Line 404"/>
          <p:cNvCxnSpPr>
            <a:cxnSpLocks noChangeShapeType="1"/>
          </p:cNvCxnSpPr>
          <p:nvPr userDrawn="1"/>
        </p:nvCxnSpPr>
        <p:spPr bwMode="auto">
          <a:xfrm>
            <a:off x="550863" y="428625"/>
            <a:ext cx="0" cy="457200"/>
          </a:xfrm>
          <a:prstGeom prst="line">
            <a:avLst/>
          </a:prstGeom>
          <a:noFill/>
          <a:ln w="38100">
            <a:solidFill>
              <a:srgbClr val="C00000"/>
            </a:solidFill>
            <a:round/>
          </a:ln>
        </p:spPr>
      </p:cxnSp>
      <p:pic>
        <p:nvPicPr>
          <p:cNvPr id="14" name="图片 13"/>
          <p:cNvPicPr/>
          <p:nvPr userDrawn="1"/>
        </p:nvPicPr>
        <p:blipFill>
          <a:blip r:embed="rId13" cstate="print"/>
          <a:stretch>
            <a:fillRect/>
          </a:stretch>
        </p:blipFill>
        <p:spPr>
          <a:xfrm>
            <a:off x="11313006" y="130754"/>
            <a:ext cx="742470" cy="860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6928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 spd="med">
    <p:cut/>
  </p:transition>
  <p:hf hdr="0" ftr="0" dt="0"/>
  <p:txStyles>
    <p:titleStyle>
      <a:lvl1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250">
          <a:solidFill>
            <a:srgbClr val="808080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250">
          <a:solidFill>
            <a:srgbClr val="808080"/>
          </a:solidFill>
          <a:latin typeface="Calibri Light" panose="020F0302020204030204"/>
          <a:ea typeface="宋体" panose="02010600030101010101" pitchFamily="2" charset="-122"/>
        </a:defRPr>
      </a:lvl2pPr>
      <a:lvl3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250">
          <a:solidFill>
            <a:srgbClr val="808080"/>
          </a:solidFill>
          <a:latin typeface="Calibri Light" panose="020F0302020204030204"/>
          <a:ea typeface="宋体" panose="02010600030101010101" pitchFamily="2" charset="-122"/>
        </a:defRPr>
      </a:lvl3pPr>
      <a:lvl4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250">
          <a:solidFill>
            <a:srgbClr val="808080"/>
          </a:solidFill>
          <a:latin typeface="Calibri Light" panose="020F0302020204030204"/>
          <a:ea typeface="宋体" panose="02010600030101010101" pitchFamily="2" charset="-122"/>
        </a:defRPr>
      </a:lvl4pPr>
      <a:lvl5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250">
          <a:solidFill>
            <a:srgbClr val="808080"/>
          </a:solidFill>
          <a:latin typeface="Calibri Light" panose="020F0302020204030204"/>
          <a:ea typeface="宋体" panose="02010600030101010101" pitchFamily="2" charset="-122"/>
        </a:defRPr>
      </a:lvl5pPr>
      <a:lvl6pPr marL="342900" algn="l" rtl="0" fontAlgn="base">
        <a:lnSpc>
          <a:spcPct val="85000"/>
        </a:lnSpc>
        <a:spcBef>
          <a:spcPct val="0"/>
        </a:spcBef>
        <a:spcAft>
          <a:spcPct val="0"/>
        </a:spcAft>
        <a:defRPr sz="2250">
          <a:solidFill>
            <a:srgbClr val="808080"/>
          </a:solidFill>
          <a:latin typeface="Calibri Light" panose="020F0302020204030204"/>
          <a:ea typeface="宋体" panose="02010600030101010101" pitchFamily="2" charset="-122"/>
        </a:defRPr>
      </a:lvl6pPr>
      <a:lvl7pPr marL="685800" algn="l" rtl="0" fontAlgn="base">
        <a:lnSpc>
          <a:spcPct val="85000"/>
        </a:lnSpc>
        <a:spcBef>
          <a:spcPct val="0"/>
        </a:spcBef>
        <a:spcAft>
          <a:spcPct val="0"/>
        </a:spcAft>
        <a:defRPr sz="2250">
          <a:solidFill>
            <a:srgbClr val="808080"/>
          </a:solidFill>
          <a:latin typeface="Calibri Light" panose="020F0302020204030204"/>
          <a:ea typeface="宋体" panose="02010600030101010101" pitchFamily="2" charset="-122"/>
        </a:defRPr>
      </a:lvl7pPr>
      <a:lvl8pPr marL="1028700" algn="l" rtl="0" fontAlgn="base">
        <a:lnSpc>
          <a:spcPct val="85000"/>
        </a:lnSpc>
        <a:spcBef>
          <a:spcPct val="0"/>
        </a:spcBef>
        <a:spcAft>
          <a:spcPct val="0"/>
        </a:spcAft>
        <a:defRPr sz="2250">
          <a:solidFill>
            <a:srgbClr val="808080"/>
          </a:solidFill>
          <a:latin typeface="Calibri Light" panose="020F0302020204030204"/>
          <a:ea typeface="宋体" panose="02010600030101010101" pitchFamily="2" charset="-122"/>
        </a:defRPr>
      </a:lvl8pPr>
      <a:lvl9pPr marL="1371600" algn="l" rtl="0" fontAlgn="base">
        <a:lnSpc>
          <a:spcPct val="85000"/>
        </a:lnSpc>
        <a:spcBef>
          <a:spcPct val="0"/>
        </a:spcBef>
        <a:spcAft>
          <a:spcPct val="0"/>
        </a:spcAft>
        <a:defRPr sz="2250">
          <a:solidFill>
            <a:srgbClr val="808080"/>
          </a:solidFill>
          <a:latin typeface="Calibri Light" panose="020F0302020204030204"/>
          <a:ea typeface="宋体" panose="02010600030101010101" pitchFamily="2" charset="-122"/>
        </a:defRPr>
      </a:lvl9pPr>
    </p:titleStyle>
    <p:bodyStyle>
      <a:lvl1pPr marL="51435" indent="-51435" algn="l" rtl="0" eaLnBrk="0" fontAlgn="base" hangingPunct="0">
        <a:lnSpc>
          <a:spcPct val="90000"/>
        </a:lnSpc>
        <a:spcBef>
          <a:spcPts val="675"/>
        </a:spcBef>
        <a:spcAft>
          <a:spcPts val="115"/>
        </a:spcAft>
        <a:buClr>
          <a:srgbClr val="0B4DA2"/>
        </a:buClr>
        <a:buSzPct val="100000"/>
        <a:buFont typeface="Calibri" panose="020F0502020204030204" pitchFamily="34" charset="0"/>
        <a:buChar char=" "/>
        <a:defRPr sz="2400">
          <a:solidFill>
            <a:srgbClr val="404040"/>
          </a:solidFill>
          <a:latin typeface="+mn-lt"/>
          <a:ea typeface="+mn-ea"/>
          <a:cs typeface="+mn-cs"/>
        </a:defRPr>
      </a:lvl1pPr>
      <a:lvl2pPr marL="216535" indent="-104775" algn="l" rtl="0" eaLnBrk="0" fontAlgn="base" hangingPunct="0">
        <a:lnSpc>
          <a:spcPct val="90000"/>
        </a:lnSpc>
        <a:spcBef>
          <a:spcPts val="115"/>
        </a:spcBef>
        <a:spcAft>
          <a:spcPts val="225"/>
        </a:spcAft>
        <a:buClr>
          <a:srgbClr val="0B4DA2"/>
        </a:buClr>
        <a:buSzPct val="100000"/>
        <a:buFont typeface="Calibri" panose="020F0502020204030204" pitchFamily="34" charset="0"/>
        <a:buChar char="◦"/>
        <a:defRPr sz="975">
          <a:solidFill>
            <a:srgbClr val="404040"/>
          </a:solidFill>
          <a:latin typeface="+mn-lt"/>
          <a:ea typeface="+mn-ea"/>
        </a:defRPr>
      </a:lvl2pPr>
      <a:lvl3pPr marL="318135" indent="-102235" algn="l" rtl="0" eaLnBrk="0" fontAlgn="base" hangingPunct="0">
        <a:lnSpc>
          <a:spcPct val="90000"/>
        </a:lnSpc>
        <a:spcBef>
          <a:spcPts val="115"/>
        </a:spcBef>
        <a:spcAft>
          <a:spcPts val="225"/>
        </a:spcAft>
        <a:buClr>
          <a:srgbClr val="0B4DA2"/>
        </a:buClr>
        <a:buSzPct val="100000"/>
        <a:buFont typeface="Calibri" panose="020F0502020204030204" pitchFamily="34" charset="0"/>
        <a:buChar char="◦"/>
        <a:defRPr sz="750">
          <a:solidFill>
            <a:srgbClr val="404040"/>
          </a:solidFill>
          <a:latin typeface="+mn-lt"/>
          <a:ea typeface="+mn-ea"/>
        </a:defRPr>
      </a:lvl3pPr>
      <a:lvl4pPr marL="420370" indent="-102235" algn="l" rtl="0" eaLnBrk="0" fontAlgn="base" hangingPunct="0">
        <a:lnSpc>
          <a:spcPct val="90000"/>
        </a:lnSpc>
        <a:spcBef>
          <a:spcPts val="115"/>
        </a:spcBef>
        <a:spcAft>
          <a:spcPts val="225"/>
        </a:spcAft>
        <a:buClr>
          <a:srgbClr val="0B4DA2"/>
        </a:buClr>
        <a:buSzPct val="100000"/>
        <a:buFont typeface="Calibri" panose="020F0502020204030204" pitchFamily="34" charset="0"/>
        <a:buChar char="◦"/>
        <a:defRPr sz="750">
          <a:solidFill>
            <a:srgbClr val="404040"/>
          </a:solidFill>
          <a:latin typeface="+mn-lt"/>
          <a:ea typeface="+mn-ea"/>
        </a:defRPr>
      </a:lvl4pPr>
      <a:lvl5pPr marL="523875" indent="-104775" algn="l" rtl="0" eaLnBrk="0" fontAlgn="base" hangingPunct="0">
        <a:lnSpc>
          <a:spcPct val="90000"/>
        </a:lnSpc>
        <a:spcBef>
          <a:spcPts val="115"/>
        </a:spcBef>
        <a:spcAft>
          <a:spcPts val="225"/>
        </a:spcAft>
        <a:buClr>
          <a:srgbClr val="0B4DA2"/>
        </a:buClr>
        <a:buSzPct val="100000"/>
        <a:buFont typeface="Calibri" panose="020F0502020204030204" pitchFamily="34" charset="0"/>
        <a:buChar char="◦"/>
        <a:defRPr sz="750">
          <a:solidFill>
            <a:srgbClr val="404040"/>
          </a:solidFill>
          <a:latin typeface="+mn-lt"/>
          <a:ea typeface="+mn-ea"/>
        </a:defRPr>
      </a:lvl5pPr>
      <a:lvl6pPr marL="866775" indent="-104775" algn="l" rtl="0" fontAlgn="base">
        <a:lnSpc>
          <a:spcPct val="90000"/>
        </a:lnSpc>
        <a:spcBef>
          <a:spcPts val="115"/>
        </a:spcBef>
        <a:spcAft>
          <a:spcPts val="225"/>
        </a:spcAft>
        <a:buClr>
          <a:srgbClr val="0B4DA2"/>
        </a:buClr>
        <a:buSzPct val="100000"/>
        <a:buFont typeface="Calibri" panose="020F0502020204030204" pitchFamily="34" charset="0"/>
        <a:buChar char="◦"/>
        <a:defRPr sz="750">
          <a:solidFill>
            <a:srgbClr val="404040"/>
          </a:solidFill>
          <a:latin typeface="+mn-lt"/>
          <a:ea typeface="+mn-ea"/>
        </a:defRPr>
      </a:lvl6pPr>
      <a:lvl7pPr marL="1209675" indent="-104775" algn="l" rtl="0" fontAlgn="base">
        <a:lnSpc>
          <a:spcPct val="90000"/>
        </a:lnSpc>
        <a:spcBef>
          <a:spcPts val="115"/>
        </a:spcBef>
        <a:spcAft>
          <a:spcPts val="225"/>
        </a:spcAft>
        <a:buClr>
          <a:srgbClr val="0B4DA2"/>
        </a:buClr>
        <a:buSzPct val="100000"/>
        <a:buFont typeface="Calibri" panose="020F0502020204030204" pitchFamily="34" charset="0"/>
        <a:buChar char="◦"/>
        <a:defRPr sz="750">
          <a:solidFill>
            <a:srgbClr val="404040"/>
          </a:solidFill>
          <a:latin typeface="+mn-lt"/>
          <a:ea typeface="+mn-ea"/>
        </a:defRPr>
      </a:lvl7pPr>
      <a:lvl8pPr marL="1552575" indent="-104775" algn="l" rtl="0" fontAlgn="base">
        <a:lnSpc>
          <a:spcPct val="90000"/>
        </a:lnSpc>
        <a:spcBef>
          <a:spcPts val="115"/>
        </a:spcBef>
        <a:spcAft>
          <a:spcPts val="225"/>
        </a:spcAft>
        <a:buClr>
          <a:srgbClr val="0B4DA2"/>
        </a:buClr>
        <a:buSzPct val="100000"/>
        <a:buFont typeface="Calibri" panose="020F0502020204030204" pitchFamily="34" charset="0"/>
        <a:buChar char="◦"/>
        <a:defRPr sz="750">
          <a:solidFill>
            <a:srgbClr val="404040"/>
          </a:solidFill>
          <a:latin typeface="+mn-lt"/>
          <a:ea typeface="+mn-ea"/>
        </a:defRPr>
      </a:lvl8pPr>
      <a:lvl9pPr marL="1895475" indent="-104775" algn="l" rtl="0" fontAlgn="base">
        <a:lnSpc>
          <a:spcPct val="90000"/>
        </a:lnSpc>
        <a:spcBef>
          <a:spcPts val="115"/>
        </a:spcBef>
        <a:spcAft>
          <a:spcPts val="225"/>
        </a:spcAft>
        <a:buClr>
          <a:srgbClr val="0B4DA2"/>
        </a:buClr>
        <a:buSzPct val="100000"/>
        <a:buFont typeface="Calibri" panose="020F0502020204030204" pitchFamily="34" charset="0"/>
        <a:buChar char="◦"/>
        <a:defRPr sz="750">
          <a:solidFill>
            <a:srgbClr val="404040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8C89EA81-7985-4042-A35B-56AD378A68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47971F1-C07B-674B-A475-C0C611924A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3039BE3-B31D-A64C-9EE8-11B208F740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70E809-E577-CC4C-97D1-3D22F5759928}" type="datetimeFigureOut">
              <a:rPr kumimoji="1" lang="zh-CN" altLang="en-US" smtClean="0"/>
              <a:t>2021/10/17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5840CA7-04CF-1146-9688-EC31E0EEA8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7FEE0CC-F5CD-5B4C-ADC1-95CFA02FD3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D264A9-D857-7049-A3C0-89D3CA0799A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857168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12" Type="http://schemas.openxmlformats.org/officeDocument/2006/relationships/image" Target="../media/image4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13.jpg"/><Relationship Id="rId9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4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4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0.em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0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0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0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-10795" y="3924300"/>
            <a:ext cx="12214225" cy="2950210"/>
          </a:xfrm>
          <a:prstGeom prst="rect">
            <a:avLst/>
          </a:prstGeom>
          <a:solidFill>
            <a:srgbClr val="00447C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  <a:sym typeface="Calibri" panose="020F0502020204030204" pitchFamily="34" charset="0"/>
            </a:endParaRPr>
          </a:p>
        </p:txBody>
      </p:sp>
      <p:pic>
        <p:nvPicPr>
          <p:cNvPr id="5" name="图片 4" descr="SHU_VI_LOGO.sv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5095" y="4259580"/>
            <a:ext cx="1795780" cy="2251075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75A9E019-D5ED-4BE6-A7FD-FAAA7154A7B7}"/>
              </a:ext>
            </a:extLst>
          </p:cNvPr>
          <p:cNvSpPr/>
          <p:nvPr/>
        </p:nvSpPr>
        <p:spPr>
          <a:xfrm>
            <a:off x="1524000" y="1725275"/>
            <a:ext cx="91440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Lecture 4 Fourier Series of Continuous-time Signals</a:t>
            </a:r>
            <a:endParaRPr lang="zh-CN" altLang="en-US" sz="6000" dirty="0"/>
          </a:p>
        </p:txBody>
      </p:sp>
      <p:sp>
        <p:nvSpPr>
          <p:cNvPr id="6" name="副标题 2">
            <a:extLst>
              <a:ext uri="{FF2B5EF4-FFF2-40B4-BE49-F238E27FC236}">
                <a16:creationId xmlns:a16="http://schemas.microsoft.com/office/drawing/2014/main" id="{39CBF860-9DC8-4F10-AAED-6F0E2A3B58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2259" y="4259580"/>
            <a:ext cx="9144000" cy="1655762"/>
          </a:xfrm>
        </p:spPr>
        <p:txBody>
          <a:bodyPr>
            <a:normAutofit lnSpcReduction="10000"/>
          </a:bodyPr>
          <a:lstStyle/>
          <a:p>
            <a:r>
              <a:rPr lang="en-US" altLang="zh-CN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School of Computer Engineering and Science</a:t>
            </a:r>
          </a:p>
          <a:p>
            <a:r>
              <a:rPr lang="en-US" altLang="zh-CN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Shanghai University</a:t>
            </a:r>
          </a:p>
          <a:p>
            <a:endParaRPr lang="en-US" altLang="zh-CN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Instructor:  Jianjia Wang, </a:t>
            </a:r>
            <a:r>
              <a:rPr lang="en-US" altLang="zh-CN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Shengyu</a:t>
            </a:r>
            <a:r>
              <a:rPr lang="en-US" altLang="zh-CN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Duan</a:t>
            </a:r>
            <a:endParaRPr lang="zh-CN" altLang="en-US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34845413"/>
      </p:ext>
    </p:extLst>
  </p:cSld>
  <p:clrMapOvr>
    <a:masterClrMapping/>
  </p:clrMapOvr>
  <p:transition spd="med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25C303-6879-D547-8125-F07718E64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228602"/>
            <a:ext cx="10657633" cy="784225"/>
          </a:xfrm>
        </p:spPr>
        <p:txBody>
          <a:bodyPr/>
          <a:lstStyle/>
          <a:p>
            <a:r>
              <a:rPr lang="en-US" altLang="zh-CN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Time/Frequency Domain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540E06A-412C-CE41-9E57-121FB374F2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4618" y="1189947"/>
            <a:ext cx="10296215" cy="4968257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Frequency domain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Frequency domain shows how much of the signal lies within each given frequency band over a range of frequencies.</a:t>
            </a:r>
          </a:p>
          <a:p>
            <a:pPr marL="165100" lvl="1" indent="0">
              <a:buNone/>
            </a:pPr>
            <a:endParaRPr lang="en-US" altLang="zh-CN" sz="2800" b="1" i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65100" lvl="1" indent="0">
              <a:buNone/>
            </a:pPr>
            <a:endParaRPr lang="en-US" altLang="zh-CN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5E636C3-A315-5A44-AEB6-E49847757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B14B3-731A-4352-BC82-B1993596BD11}" type="slidenum">
              <a:rPr lang="zh-CN" altLang="en-US" smtClean="0"/>
              <a:pPr/>
              <a:t>10</a:t>
            </a:fld>
            <a:endParaRPr lang="zh-CN" alt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71D0D273-8D52-4063-890E-8A47881D2B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199"/>
          <a:stretch/>
        </p:blipFill>
        <p:spPr bwMode="auto">
          <a:xfrm>
            <a:off x="488003" y="2803848"/>
            <a:ext cx="5224722" cy="2523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ACBB20F8-6AB2-417B-89E7-B933C9D5E7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801" b="-1696"/>
          <a:stretch/>
        </p:blipFill>
        <p:spPr bwMode="auto">
          <a:xfrm>
            <a:off x="5989216" y="3032290"/>
            <a:ext cx="5224722" cy="2528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内容占位符 2">
            <a:extLst>
              <a:ext uri="{FF2B5EF4-FFF2-40B4-BE49-F238E27FC236}">
                <a16:creationId xmlns:a16="http://schemas.microsoft.com/office/drawing/2014/main" id="{9FFBA207-F188-49CD-9F48-25B11C8D55A4}"/>
              </a:ext>
            </a:extLst>
          </p:cNvPr>
          <p:cNvSpPr txBox="1">
            <a:spLocks/>
          </p:cNvSpPr>
          <p:nvPr/>
        </p:nvSpPr>
        <p:spPr bwMode="auto">
          <a:xfrm>
            <a:off x="1695177" y="5251379"/>
            <a:ext cx="3163480" cy="43794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45720" rIns="0" bIns="45720" numCol="1" anchor="t" anchorCtr="0" compatLnSpc="1"/>
          <a:lstStyle>
            <a:lvl1pPr marL="51435" indent="-51435" algn="l" rtl="0" eaLnBrk="0" fontAlgn="base" hangingPunct="0">
              <a:lnSpc>
                <a:spcPct val="90000"/>
              </a:lnSpc>
              <a:spcBef>
                <a:spcPts val="675"/>
              </a:spcBef>
              <a:spcAft>
                <a:spcPts val="115"/>
              </a:spcAft>
              <a:buClr>
                <a:srgbClr val="0B4DA2"/>
              </a:buClr>
              <a:buSzPct val="100000"/>
              <a:buFont typeface="Calibri" panose="020F0502020204030204" pitchFamily="34" charset="0"/>
              <a:buChar char=" "/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1pPr>
            <a:lvl2pPr marL="216535" indent="-104775" algn="l" rtl="0" eaLnBrk="0" fontAlgn="base" hangingPunct="0">
              <a:lnSpc>
                <a:spcPct val="90000"/>
              </a:lnSpc>
              <a:spcBef>
                <a:spcPts val="115"/>
              </a:spcBef>
              <a:spcAft>
                <a:spcPts val="225"/>
              </a:spcAft>
              <a:buClr>
                <a:srgbClr val="0B4DA2"/>
              </a:buClr>
              <a:buSzPct val="100000"/>
              <a:buFont typeface="Calibri" panose="020F0502020204030204" pitchFamily="34" charset="0"/>
              <a:buChar char="◦"/>
              <a:defRPr sz="975">
                <a:solidFill>
                  <a:srgbClr val="404040"/>
                </a:solidFill>
                <a:latin typeface="+mn-lt"/>
                <a:ea typeface="+mn-ea"/>
              </a:defRPr>
            </a:lvl2pPr>
            <a:lvl3pPr marL="318135" indent="-102235" algn="l" rtl="0" eaLnBrk="0" fontAlgn="base" hangingPunct="0">
              <a:lnSpc>
                <a:spcPct val="90000"/>
              </a:lnSpc>
              <a:spcBef>
                <a:spcPts val="115"/>
              </a:spcBef>
              <a:spcAft>
                <a:spcPts val="225"/>
              </a:spcAft>
              <a:buClr>
                <a:srgbClr val="0B4DA2"/>
              </a:buClr>
              <a:buSzPct val="100000"/>
              <a:buFont typeface="Calibri" panose="020F0502020204030204" pitchFamily="34" charset="0"/>
              <a:buChar char="◦"/>
              <a:defRPr sz="750">
                <a:solidFill>
                  <a:srgbClr val="404040"/>
                </a:solidFill>
                <a:latin typeface="+mn-lt"/>
                <a:ea typeface="+mn-ea"/>
              </a:defRPr>
            </a:lvl3pPr>
            <a:lvl4pPr marL="420370" indent="-102235" algn="l" rtl="0" eaLnBrk="0" fontAlgn="base" hangingPunct="0">
              <a:lnSpc>
                <a:spcPct val="90000"/>
              </a:lnSpc>
              <a:spcBef>
                <a:spcPts val="115"/>
              </a:spcBef>
              <a:spcAft>
                <a:spcPts val="225"/>
              </a:spcAft>
              <a:buClr>
                <a:srgbClr val="0B4DA2"/>
              </a:buClr>
              <a:buSzPct val="100000"/>
              <a:buFont typeface="Calibri" panose="020F0502020204030204" pitchFamily="34" charset="0"/>
              <a:buChar char="◦"/>
              <a:defRPr sz="750">
                <a:solidFill>
                  <a:srgbClr val="404040"/>
                </a:solidFill>
                <a:latin typeface="+mn-lt"/>
                <a:ea typeface="+mn-ea"/>
              </a:defRPr>
            </a:lvl4pPr>
            <a:lvl5pPr marL="523875" indent="-104775" algn="l" rtl="0" eaLnBrk="0" fontAlgn="base" hangingPunct="0">
              <a:lnSpc>
                <a:spcPct val="90000"/>
              </a:lnSpc>
              <a:spcBef>
                <a:spcPts val="115"/>
              </a:spcBef>
              <a:spcAft>
                <a:spcPts val="225"/>
              </a:spcAft>
              <a:buClr>
                <a:srgbClr val="0B4DA2"/>
              </a:buClr>
              <a:buSzPct val="100000"/>
              <a:buFont typeface="Calibri" panose="020F0502020204030204" pitchFamily="34" charset="0"/>
              <a:buChar char="◦"/>
              <a:defRPr sz="750">
                <a:solidFill>
                  <a:srgbClr val="404040"/>
                </a:solidFill>
                <a:latin typeface="+mn-lt"/>
                <a:ea typeface="+mn-ea"/>
              </a:defRPr>
            </a:lvl5pPr>
            <a:lvl6pPr marL="866775" indent="-104775" algn="l" rtl="0" fontAlgn="base">
              <a:lnSpc>
                <a:spcPct val="90000"/>
              </a:lnSpc>
              <a:spcBef>
                <a:spcPts val="115"/>
              </a:spcBef>
              <a:spcAft>
                <a:spcPts val="225"/>
              </a:spcAft>
              <a:buClr>
                <a:srgbClr val="0B4DA2"/>
              </a:buClr>
              <a:buSzPct val="100000"/>
              <a:buFont typeface="Calibri" panose="020F0502020204030204" pitchFamily="34" charset="0"/>
              <a:buChar char="◦"/>
              <a:defRPr sz="750">
                <a:solidFill>
                  <a:srgbClr val="404040"/>
                </a:solidFill>
                <a:latin typeface="+mn-lt"/>
                <a:ea typeface="+mn-ea"/>
              </a:defRPr>
            </a:lvl6pPr>
            <a:lvl7pPr marL="1209675" indent="-104775" algn="l" rtl="0" fontAlgn="base">
              <a:lnSpc>
                <a:spcPct val="90000"/>
              </a:lnSpc>
              <a:spcBef>
                <a:spcPts val="115"/>
              </a:spcBef>
              <a:spcAft>
                <a:spcPts val="225"/>
              </a:spcAft>
              <a:buClr>
                <a:srgbClr val="0B4DA2"/>
              </a:buClr>
              <a:buSzPct val="100000"/>
              <a:buFont typeface="Calibri" panose="020F0502020204030204" pitchFamily="34" charset="0"/>
              <a:buChar char="◦"/>
              <a:defRPr sz="750">
                <a:solidFill>
                  <a:srgbClr val="404040"/>
                </a:solidFill>
                <a:latin typeface="+mn-lt"/>
                <a:ea typeface="+mn-ea"/>
              </a:defRPr>
            </a:lvl7pPr>
            <a:lvl8pPr marL="1552575" indent="-104775" algn="l" rtl="0" fontAlgn="base">
              <a:lnSpc>
                <a:spcPct val="90000"/>
              </a:lnSpc>
              <a:spcBef>
                <a:spcPts val="115"/>
              </a:spcBef>
              <a:spcAft>
                <a:spcPts val="225"/>
              </a:spcAft>
              <a:buClr>
                <a:srgbClr val="0B4DA2"/>
              </a:buClr>
              <a:buSzPct val="100000"/>
              <a:buFont typeface="Calibri" panose="020F0502020204030204" pitchFamily="34" charset="0"/>
              <a:buChar char="◦"/>
              <a:defRPr sz="750">
                <a:solidFill>
                  <a:srgbClr val="404040"/>
                </a:solidFill>
                <a:latin typeface="+mn-lt"/>
                <a:ea typeface="+mn-ea"/>
              </a:defRPr>
            </a:lvl8pPr>
            <a:lvl9pPr marL="1895475" indent="-104775" algn="l" rtl="0" fontAlgn="base">
              <a:lnSpc>
                <a:spcPct val="90000"/>
              </a:lnSpc>
              <a:spcBef>
                <a:spcPts val="115"/>
              </a:spcBef>
              <a:spcAft>
                <a:spcPts val="225"/>
              </a:spcAft>
              <a:buClr>
                <a:srgbClr val="0B4DA2"/>
              </a:buClr>
              <a:buSzPct val="100000"/>
              <a:buFont typeface="Calibri" panose="020F0502020204030204" pitchFamily="34" charset="0"/>
              <a:buChar char="◦"/>
              <a:defRPr sz="750">
                <a:solidFill>
                  <a:srgbClr val="404040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en-US" altLang="zh-CN" sz="2800" kern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Time domain signal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 kern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 kern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Calibri" panose="020F0502020204030204" pitchFamily="34" charset="0"/>
              <a:buNone/>
            </a:pPr>
            <a:endParaRPr lang="en-US" altLang="zh-CN" sz="2800" kern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内容占位符 2">
            <a:extLst>
              <a:ext uri="{FF2B5EF4-FFF2-40B4-BE49-F238E27FC236}">
                <a16:creationId xmlns:a16="http://schemas.microsoft.com/office/drawing/2014/main" id="{3B318966-01E5-4033-809C-B294BAB4DD74}"/>
              </a:ext>
            </a:extLst>
          </p:cNvPr>
          <p:cNvSpPr txBox="1">
            <a:spLocks/>
          </p:cNvSpPr>
          <p:nvPr/>
        </p:nvSpPr>
        <p:spPr bwMode="auto">
          <a:xfrm>
            <a:off x="7054954" y="5251378"/>
            <a:ext cx="3723431" cy="43794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45720" rIns="0" bIns="45720" numCol="1" anchor="t" anchorCtr="0" compatLnSpc="1"/>
          <a:lstStyle>
            <a:lvl1pPr marL="51435" indent="-51435" algn="l" rtl="0" eaLnBrk="0" fontAlgn="base" hangingPunct="0">
              <a:lnSpc>
                <a:spcPct val="90000"/>
              </a:lnSpc>
              <a:spcBef>
                <a:spcPts val="675"/>
              </a:spcBef>
              <a:spcAft>
                <a:spcPts val="115"/>
              </a:spcAft>
              <a:buClr>
                <a:srgbClr val="0B4DA2"/>
              </a:buClr>
              <a:buSzPct val="100000"/>
              <a:buFont typeface="Calibri" panose="020F0502020204030204" pitchFamily="34" charset="0"/>
              <a:buChar char=" "/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1pPr>
            <a:lvl2pPr marL="216535" indent="-104775" algn="l" rtl="0" eaLnBrk="0" fontAlgn="base" hangingPunct="0">
              <a:lnSpc>
                <a:spcPct val="90000"/>
              </a:lnSpc>
              <a:spcBef>
                <a:spcPts val="115"/>
              </a:spcBef>
              <a:spcAft>
                <a:spcPts val="225"/>
              </a:spcAft>
              <a:buClr>
                <a:srgbClr val="0B4DA2"/>
              </a:buClr>
              <a:buSzPct val="100000"/>
              <a:buFont typeface="Calibri" panose="020F0502020204030204" pitchFamily="34" charset="0"/>
              <a:buChar char="◦"/>
              <a:defRPr sz="975">
                <a:solidFill>
                  <a:srgbClr val="404040"/>
                </a:solidFill>
                <a:latin typeface="+mn-lt"/>
                <a:ea typeface="+mn-ea"/>
              </a:defRPr>
            </a:lvl2pPr>
            <a:lvl3pPr marL="318135" indent="-102235" algn="l" rtl="0" eaLnBrk="0" fontAlgn="base" hangingPunct="0">
              <a:lnSpc>
                <a:spcPct val="90000"/>
              </a:lnSpc>
              <a:spcBef>
                <a:spcPts val="115"/>
              </a:spcBef>
              <a:spcAft>
                <a:spcPts val="225"/>
              </a:spcAft>
              <a:buClr>
                <a:srgbClr val="0B4DA2"/>
              </a:buClr>
              <a:buSzPct val="100000"/>
              <a:buFont typeface="Calibri" panose="020F0502020204030204" pitchFamily="34" charset="0"/>
              <a:buChar char="◦"/>
              <a:defRPr sz="750">
                <a:solidFill>
                  <a:srgbClr val="404040"/>
                </a:solidFill>
                <a:latin typeface="+mn-lt"/>
                <a:ea typeface="+mn-ea"/>
              </a:defRPr>
            </a:lvl3pPr>
            <a:lvl4pPr marL="420370" indent="-102235" algn="l" rtl="0" eaLnBrk="0" fontAlgn="base" hangingPunct="0">
              <a:lnSpc>
                <a:spcPct val="90000"/>
              </a:lnSpc>
              <a:spcBef>
                <a:spcPts val="115"/>
              </a:spcBef>
              <a:spcAft>
                <a:spcPts val="225"/>
              </a:spcAft>
              <a:buClr>
                <a:srgbClr val="0B4DA2"/>
              </a:buClr>
              <a:buSzPct val="100000"/>
              <a:buFont typeface="Calibri" panose="020F0502020204030204" pitchFamily="34" charset="0"/>
              <a:buChar char="◦"/>
              <a:defRPr sz="750">
                <a:solidFill>
                  <a:srgbClr val="404040"/>
                </a:solidFill>
                <a:latin typeface="+mn-lt"/>
                <a:ea typeface="+mn-ea"/>
              </a:defRPr>
            </a:lvl4pPr>
            <a:lvl5pPr marL="523875" indent="-104775" algn="l" rtl="0" eaLnBrk="0" fontAlgn="base" hangingPunct="0">
              <a:lnSpc>
                <a:spcPct val="90000"/>
              </a:lnSpc>
              <a:spcBef>
                <a:spcPts val="115"/>
              </a:spcBef>
              <a:spcAft>
                <a:spcPts val="225"/>
              </a:spcAft>
              <a:buClr>
                <a:srgbClr val="0B4DA2"/>
              </a:buClr>
              <a:buSzPct val="100000"/>
              <a:buFont typeface="Calibri" panose="020F0502020204030204" pitchFamily="34" charset="0"/>
              <a:buChar char="◦"/>
              <a:defRPr sz="750">
                <a:solidFill>
                  <a:srgbClr val="404040"/>
                </a:solidFill>
                <a:latin typeface="+mn-lt"/>
                <a:ea typeface="+mn-ea"/>
              </a:defRPr>
            </a:lvl5pPr>
            <a:lvl6pPr marL="866775" indent="-104775" algn="l" rtl="0" fontAlgn="base">
              <a:lnSpc>
                <a:spcPct val="90000"/>
              </a:lnSpc>
              <a:spcBef>
                <a:spcPts val="115"/>
              </a:spcBef>
              <a:spcAft>
                <a:spcPts val="225"/>
              </a:spcAft>
              <a:buClr>
                <a:srgbClr val="0B4DA2"/>
              </a:buClr>
              <a:buSzPct val="100000"/>
              <a:buFont typeface="Calibri" panose="020F0502020204030204" pitchFamily="34" charset="0"/>
              <a:buChar char="◦"/>
              <a:defRPr sz="750">
                <a:solidFill>
                  <a:srgbClr val="404040"/>
                </a:solidFill>
                <a:latin typeface="+mn-lt"/>
                <a:ea typeface="+mn-ea"/>
              </a:defRPr>
            </a:lvl6pPr>
            <a:lvl7pPr marL="1209675" indent="-104775" algn="l" rtl="0" fontAlgn="base">
              <a:lnSpc>
                <a:spcPct val="90000"/>
              </a:lnSpc>
              <a:spcBef>
                <a:spcPts val="115"/>
              </a:spcBef>
              <a:spcAft>
                <a:spcPts val="225"/>
              </a:spcAft>
              <a:buClr>
                <a:srgbClr val="0B4DA2"/>
              </a:buClr>
              <a:buSzPct val="100000"/>
              <a:buFont typeface="Calibri" panose="020F0502020204030204" pitchFamily="34" charset="0"/>
              <a:buChar char="◦"/>
              <a:defRPr sz="750">
                <a:solidFill>
                  <a:srgbClr val="404040"/>
                </a:solidFill>
                <a:latin typeface="+mn-lt"/>
                <a:ea typeface="+mn-ea"/>
              </a:defRPr>
            </a:lvl7pPr>
            <a:lvl8pPr marL="1552575" indent="-104775" algn="l" rtl="0" fontAlgn="base">
              <a:lnSpc>
                <a:spcPct val="90000"/>
              </a:lnSpc>
              <a:spcBef>
                <a:spcPts val="115"/>
              </a:spcBef>
              <a:spcAft>
                <a:spcPts val="225"/>
              </a:spcAft>
              <a:buClr>
                <a:srgbClr val="0B4DA2"/>
              </a:buClr>
              <a:buSzPct val="100000"/>
              <a:buFont typeface="Calibri" panose="020F0502020204030204" pitchFamily="34" charset="0"/>
              <a:buChar char="◦"/>
              <a:defRPr sz="750">
                <a:solidFill>
                  <a:srgbClr val="404040"/>
                </a:solidFill>
                <a:latin typeface="+mn-lt"/>
                <a:ea typeface="+mn-ea"/>
              </a:defRPr>
            </a:lvl8pPr>
            <a:lvl9pPr marL="1895475" indent="-104775" algn="l" rtl="0" fontAlgn="base">
              <a:lnSpc>
                <a:spcPct val="90000"/>
              </a:lnSpc>
              <a:spcBef>
                <a:spcPts val="115"/>
              </a:spcBef>
              <a:spcAft>
                <a:spcPts val="225"/>
              </a:spcAft>
              <a:buClr>
                <a:srgbClr val="0B4DA2"/>
              </a:buClr>
              <a:buSzPct val="100000"/>
              <a:buFont typeface="Calibri" panose="020F0502020204030204" pitchFamily="34" charset="0"/>
              <a:buChar char="◦"/>
              <a:defRPr sz="750">
                <a:solidFill>
                  <a:srgbClr val="404040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en-US" altLang="zh-CN" sz="2800" kern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Frequency domain signal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 kern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 kern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Calibri" panose="020F0502020204030204" pitchFamily="34" charset="0"/>
              <a:buNone/>
            </a:pPr>
            <a:endParaRPr lang="en-US" altLang="zh-CN" sz="2800" kern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6043593"/>
      </p:ext>
    </p:extLst>
  </p:cSld>
  <p:clrMapOvr>
    <a:masterClrMapping/>
  </p:clrMapOvr>
  <p:transition spd="med">
    <p:cut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25C303-6879-D547-8125-F07718E64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228602"/>
            <a:ext cx="10657633" cy="784225"/>
          </a:xfrm>
        </p:spPr>
        <p:txBody>
          <a:bodyPr/>
          <a:lstStyle/>
          <a:p>
            <a:r>
              <a:rPr lang="en-US" altLang="zh-CN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Time/Frequency Domain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540E06A-412C-CE41-9E57-121FB374F2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4618" y="1189947"/>
            <a:ext cx="10958688" cy="5313490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Why frequency domain is important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 can collect even more information in frequency domain, </a:t>
            </a:r>
            <a:r>
              <a:rPr lang="en-US" altLang="zh-CN" sz="28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e.g.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111760" lvl="1" indent="0">
              <a:buNone/>
            </a:pPr>
            <a:r>
              <a:rPr lang="en-US" altLang="zh-CN" sz="28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- Speaker recognition based on frequency-based coefficients</a:t>
            </a:r>
          </a:p>
          <a:p>
            <a:pPr marL="111760" lvl="1" indent="0">
              <a:buNone/>
            </a:pPr>
            <a:r>
              <a:rPr lang="en-US" altLang="zh-CN" sz="28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- Noise identification based on noise frequency characteristics</a:t>
            </a:r>
            <a:endParaRPr lang="en-US" altLang="zh-CN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65100" lvl="1" indent="0">
              <a:buNone/>
            </a:pPr>
            <a:endParaRPr lang="en-US" altLang="zh-CN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5E636C3-A315-5A44-AEB6-E49847757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B14B3-731A-4352-BC82-B1993596BD11}" type="slidenum">
              <a:rPr lang="zh-CN" altLang="en-US" smtClean="0"/>
              <a:pPr/>
              <a:t>11</a:t>
            </a:fld>
            <a:endParaRPr lang="zh-CN" altLang="en-US" dirty="0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19AFEE93-72FE-442C-A681-AF0D7012DFD1}"/>
              </a:ext>
            </a:extLst>
          </p:cNvPr>
          <p:cNvGrpSpPr/>
          <p:nvPr/>
        </p:nvGrpSpPr>
        <p:grpSpPr>
          <a:xfrm>
            <a:off x="4798682" y="1401059"/>
            <a:ext cx="7094621" cy="3596659"/>
            <a:chOff x="3142499" y="2657766"/>
            <a:chExt cx="7094621" cy="3596659"/>
          </a:xfrm>
        </p:grpSpPr>
        <p:pic>
          <p:nvPicPr>
            <p:cNvPr id="14" name="Picture 6">
              <a:extLst>
                <a:ext uri="{FF2B5EF4-FFF2-40B4-BE49-F238E27FC236}">
                  <a16:creationId xmlns:a16="http://schemas.microsoft.com/office/drawing/2014/main" id="{5196D624-BD7F-4FAD-A578-90527D38B68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3800" b="34"/>
            <a:stretch/>
          </p:blipFill>
          <p:spPr bwMode="auto">
            <a:xfrm>
              <a:off x="3142499" y="3088433"/>
              <a:ext cx="7094621" cy="31659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内容占位符 2">
              <a:extLst>
                <a:ext uri="{FF2B5EF4-FFF2-40B4-BE49-F238E27FC236}">
                  <a16:creationId xmlns:a16="http://schemas.microsoft.com/office/drawing/2014/main" id="{60AF7E24-ED5F-4A0F-915E-C3D28BA83965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4291046" y="2657766"/>
              <a:ext cx="5291494" cy="4485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vert="horz" wrap="square" lIns="0" tIns="45720" rIns="0" bIns="45720" numCol="1" anchor="t" anchorCtr="0" compatLnSpc="1"/>
            <a:lstStyle>
              <a:lvl1pPr marL="51435" indent="-51435" algn="l" rtl="0" eaLnBrk="0" fontAlgn="base" hangingPunct="0">
                <a:lnSpc>
                  <a:spcPct val="90000"/>
                </a:lnSpc>
                <a:spcBef>
                  <a:spcPts val="675"/>
                </a:spcBef>
                <a:spcAft>
                  <a:spcPts val="115"/>
                </a:spcAft>
                <a:buClr>
                  <a:srgbClr val="0B4DA2"/>
                </a:buClr>
                <a:buSzPct val="100000"/>
                <a:buFont typeface="Calibri" panose="020F0502020204030204" pitchFamily="34" charset="0"/>
                <a:buChar char=" "/>
                <a:defRPr sz="2400">
                  <a:solidFill>
                    <a:srgbClr val="404040"/>
                  </a:solidFill>
                  <a:latin typeface="+mn-lt"/>
                  <a:ea typeface="+mn-ea"/>
                  <a:cs typeface="+mn-cs"/>
                </a:defRPr>
              </a:lvl1pPr>
              <a:lvl2pPr marL="216535" indent="-104775" algn="l" rtl="0" eaLnBrk="0" fontAlgn="base" hangingPunct="0">
                <a:lnSpc>
                  <a:spcPct val="90000"/>
                </a:lnSpc>
                <a:spcBef>
                  <a:spcPts val="115"/>
                </a:spcBef>
                <a:spcAft>
                  <a:spcPts val="225"/>
                </a:spcAft>
                <a:buClr>
                  <a:srgbClr val="0B4DA2"/>
                </a:buClr>
                <a:buSzPct val="100000"/>
                <a:buFont typeface="Calibri" panose="020F0502020204030204" pitchFamily="34" charset="0"/>
                <a:buChar char="◦"/>
                <a:defRPr sz="975">
                  <a:solidFill>
                    <a:srgbClr val="404040"/>
                  </a:solidFill>
                  <a:latin typeface="+mn-lt"/>
                  <a:ea typeface="+mn-ea"/>
                </a:defRPr>
              </a:lvl2pPr>
              <a:lvl3pPr marL="318135" indent="-102235" algn="l" rtl="0" eaLnBrk="0" fontAlgn="base" hangingPunct="0">
                <a:lnSpc>
                  <a:spcPct val="90000"/>
                </a:lnSpc>
                <a:spcBef>
                  <a:spcPts val="115"/>
                </a:spcBef>
                <a:spcAft>
                  <a:spcPts val="225"/>
                </a:spcAft>
                <a:buClr>
                  <a:srgbClr val="0B4DA2"/>
                </a:buClr>
                <a:buSzPct val="100000"/>
                <a:buFont typeface="Calibri" panose="020F0502020204030204" pitchFamily="34" charset="0"/>
                <a:buChar char="◦"/>
                <a:defRPr sz="750">
                  <a:solidFill>
                    <a:srgbClr val="404040"/>
                  </a:solidFill>
                  <a:latin typeface="+mn-lt"/>
                  <a:ea typeface="+mn-ea"/>
                </a:defRPr>
              </a:lvl3pPr>
              <a:lvl4pPr marL="420370" indent="-102235" algn="l" rtl="0" eaLnBrk="0" fontAlgn="base" hangingPunct="0">
                <a:lnSpc>
                  <a:spcPct val="90000"/>
                </a:lnSpc>
                <a:spcBef>
                  <a:spcPts val="115"/>
                </a:spcBef>
                <a:spcAft>
                  <a:spcPts val="225"/>
                </a:spcAft>
                <a:buClr>
                  <a:srgbClr val="0B4DA2"/>
                </a:buClr>
                <a:buSzPct val="100000"/>
                <a:buFont typeface="Calibri" panose="020F0502020204030204" pitchFamily="34" charset="0"/>
                <a:buChar char="◦"/>
                <a:defRPr sz="750">
                  <a:solidFill>
                    <a:srgbClr val="404040"/>
                  </a:solidFill>
                  <a:latin typeface="+mn-lt"/>
                  <a:ea typeface="+mn-ea"/>
                </a:defRPr>
              </a:lvl4pPr>
              <a:lvl5pPr marL="523875" indent="-104775" algn="l" rtl="0" eaLnBrk="0" fontAlgn="base" hangingPunct="0">
                <a:lnSpc>
                  <a:spcPct val="90000"/>
                </a:lnSpc>
                <a:spcBef>
                  <a:spcPts val="115"/>
                </a:spcBef>
                <a:spcAft>
                  <a:spcPts val="225"/>
                </a:spcAft>
                <a:buClr>
                  <a:srgbClr val="0B4DA2"/>
                </a:buClr>
                <a:buSzPct val="100000"/>
                <a:buFont typeface="Calibri" panose="020F0502020204030204" pitchFamily="34" charset="0"/>
                <a:buChar char="◦"/>
                <a:defRPr sz="750">
                  <a:solidFill>
                    <a:srgbClr val="404040"/>
                  </a:solidFill>
                  <a:latin typeface="+mn-lt"/>
                  <a:ea typeface="+mn-ea"/>
                </a:defRPr>
              </a:lvl5pPr>
              <a:lvl6pPr marL="866775" indent="-104775" algn="l" rtl="0" fontAlgn="base">
                <a:lnSpc>
                  <a:spcPct val="90000"/>
                </a:lnSpc>
                <a:spcBef>
                  <a:spcPts val="115"/>
                </a:spcBef>
                <a:spcAft>
                  <a:spcPts val="225"/>
                </a:spcAft>
                <a:buClr>
                  <a:srgbClr val="0B4DA2"/>
                </a:buClr>
                <a:buSzPct val="100000"/>
                <a:buFont typeface="Calibri" panose="020F0502020204030204" pitchFamily="34" charset="0"/>
                <a:buChar char="◦"/>
                <a:defRPr sz="750">
                  <a:solidFill>
                    <a:srgbClr val="404040"/>
                  </a:solidFill>
                  <a:latin typeface="+mn-lt"/>
                  <a:ea typeface="+mn-ea"/>
                </a:defRPr>
              </a:lvl6pPr>
              <a:lvl7pPr marL="1209675" indent="-104775" algn="l" rtl="0" fontAlgn="base">
                <a:lnSpc>
                  <a:spcPct val="90000"/>
                </a:lnSpc>
                <a:spcBef>
                  <a:spcPts val="115"/>
                </a:spcBef>
                <a:spcAft>
                  <a:spcPts val="225"/>
                </a:spcAft>
                <a:buClr>
                  <a:srgbClr val="0B4DA2"/>
                </a:buClr>
                <a:buSzPct val="100000"/>
                <a:buFont typeface="Calibri" panose="020F0502020204030204" pitchFamily="34" charset="0"/>
                <a:buChar char="◦"/>
                <a:defRPr sz="750">
                  <a:solidFill>
                    <a:srgbClr val="404040"/>
                  </a:solidFill>
                  <a:latin typeface="+mn-lt"/>
                  <a:ea typeface="+mn-ea"/>
                </a:defRPr>
              </a:lvl7pPr>
              <a:lvl8pPr marL="1552575" indent="-104775" algn="l" rtl="0" fontAlgn="base">
                <a:lnSpc>
                  <a:spcPct val="90000"/>
                </a:lnSpc>
                <a:spcBef>
                  <a:spcPts val="115"/>
                </a:spcBef>
                <a:spcAft>
                  <a:spcPts val="225"/>
                </a:spcAft>
                <a:buClr>
                  <a:srgbClr val="0B4DA2"/>
                </a:buClr>
                <a:buSzPct val="100000"/>
                <a:buFont typeface="Calibri" panose="020F0502020204030204" pitchFamily="34" charset="0"/>
                <a:buChar char="◦"/>
                <a:defRPr sz="750">
                  <a:solidFill>
                    <a:srgbClr val="404040"/>
                  </a:solidFill>
                  <a:latin typeface="+mn-lt"/>
                  <a:ea typeface="+mn-ea"/>
                </a:defRPr>
              </a:lvl8pPr>
              <a:lvl9pPr marL="1895475" indent="-104775" algn="l" rtl="0" fontAlgn="base">
                <a:lnSpc>
                  <a:spcPct val="90000"/>
                </a:lnSpc>
                <a:spcBef>
                  <a:spcPts val="115"/>
                </a:spcBef>
                <a:spcAft>
                  <a:spcPts val="225"/>
                </a:spcAft>
                <a:buClr>
                  <a:srgbClr val="0B4DA2"/>
                </a:buClr>
                <a:buSzPct val="100000"/>
                <a:buFont typeface="Calibri" panose="020F0502020204030204" pitchFamily="34" charset="0"/>
                <a:buChar char="◦"/>
                <a:defRPr sz="750">
                  <a:solidFill>
                    <a:srgbClr val="404040"/>
                  </a:solidFill>
                  <a:latin typeface="+mn-lt"/>
                  <a:ea typeface="+mn-ea"/>
                </a:defRPr>
              </a:lvl9pPr>
            </a:lstStyle>
            <a:p>
              <a:pPr marL="0" indent="0">
                <a:buFont typeface="Calibri" panose="020F0502020204030204" pitchFamily="34" charset="0"/>
                <a:buNone/>
              </a:pPr>
              <a:r>
                <a:rPr lang="en-US" altLang="zh-CN" sz="2800" kern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An audio signal in frequency domain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endParaRPr lang="en-US" altLang="zh-CN" sz="2800" kern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457200" indent="-457200">
                <a:buFont typeface="Arial" panose="020B0604020202020204" pitchFamily="34" charset="0"/>
                <a:buChar char="•"/>
              </a:pPr>
              <a:endParaRPr lang="en-US" altLang="zh-CN" sz="2800" kern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457200" indent="-457200">
                <a:buFont typeface="Arial" panose="020B0604020202020204" pitchFamily="34" charset="0"/>
                <a:buChar char="•"/>
              </a:pPr>
              <a:endParaRPr lang="en-US" altLang="zh-CN" sz="2800" kern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457200" indent="-457200">
                <a:buFont typeface="Arial" panose="020B0604020202020204" pitchFamily="34" charset="0"/>
                <a:buChar char="•"/>
              </a:pPr>
              <a:endParaRPr lang="en-US" altLang="zh-CN" sz="2800" kern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0" indent="0">
                <a:buFont typeface="Calibri" panose="020F0502020204030204" pitchFamily="34" charset="0"/>
                <a:buNone/>
              </a:pPr>
              <a:endParaRPr lang="en-US" altLang="zh-CN" sz="2800" kern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8" name="Picture 8" descr="IntelliGo">
            <a:extLst>
              <a:ext uri="{FF2B5EF4-FFF2-40B4-BE49-F238E27FC236}">
                <a16:creationId xmlns:a16="http://schemas.microsoft.com/office/drawing/2014/main" id="{A4B7F160-67DB-4B97-A866-6ED8E951A0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26" r="40488"/>
          <a:stretch/>
        </p:blipFill>
        <p:spPr bwMode="auto">
          <a:xfrm>
            <a:off x="968026" y="1922650"/>
            <a:ext cx="3200400" cy="2534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7329395"/>
      </p:ext>
    </p:extLst>
  </p:cSld>
  <p:clrMapOvr>
    <a:masterClrMapping/>
  </p:clrMapOvr>
  <p:transition spd="med">
    <p:cut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25C303-6879-D547-8125-F07718E64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228602"/>
            <a:ext cx="10657633" cy="784225"/>
          </a:xfrm>
        </p:spPr>
        <p:txBody>
          <a:bodyPr/>
          <a:lstStyle/>
          <a:p>
            <a:r>
              <a:rPr lang="en-US" altLang="zh-CN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Time/Frequency Domain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540E06A-412C-CE41-9E57-121FB374F2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4618" y="1189947"/>
            <a:ext cx="10958688" cy="5313490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Why frequency domain is important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Frequency domain is a different perspective on signal, which providing us more useful information.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 kern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kern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Generally,</a:t>
            </a:r>
          </a:p>
          <a:p>
            <a:pPr marL="0" indent="0">
              <a:buNone/>
            </a:pP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- </a:t>
            </a:r>
            <a:r>
              <a:rPr lang="en-US" altLang="zh-CN" sz="28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Time domain shows how we tend to think that things work;</a:t>
            </a:r>
          </a:p>
          <a:p>
            <a:pPr marL="111760" lvl="1" indent="0">
              <a:buNone/>
            </a:pPr>
            <a:r>
              <a:rPr lang="en-US" altLang="zh-CN" sz="28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- Frequency domain can often provide many detailed performance specifications.</a:t>
            </a:r>
            <a:endParaRPr lang="en-US" altLang="zh-CN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5E636C3-A315-5A44-AEB6-E49847757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B14B3-731A-4352-BC82-B1993596BD11}" type="slidenum">
              <a:rPr lang="zh-CN" altLang="en-US" smtClean="0"/>
              <a:pPr/>
              <a:t>12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75046692"/>
      </p:ext>
    </p:extLst>
  </p:cSld>
  <p:clrMapOvr>
    <a:masterClrMapping/>
  </p:clrMapOvr>
  <p:transition spd="med">
    <p:cut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25C303-6879-D547-8125-F07718E64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228602"/>
            <a:ext cx="10657633" cy="784225"/>
          </a:xfrm>
        </p:spPr>
        <p:txBody>
          <a:bodyPr/>
          <a:lstStyle/>
          <a:p>
            <a:r>
              <a:rPr lang="en-US" altLang="zh-CN" sz="3200" b="1" dirty="0">
                <a:solidFill>
                  <a:srgbClr val="527BB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Outline: </a:t>
            </a:r>
            <a:r>
              <a:rPr lang="en-US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Lecture 4: </a:t>
            </a:r>
            <a:r>
              <a:rPr lang="en-US" altLang="zh-CN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Fourier Series of Continuous-time Signals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540E06A-412C-CE41-9E57-121FB374F2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400" y="1639890"/>
            <a:ext cx="10213767" cy="4583110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Time/Frequency Domain</a:t>
            </a:r>
          </a:p>
          <a:p>
            <a:pPr marL="0" indent="0">
              <a:buNone/>
            </a:pPr>
            <a:endParaRPr lang="en-US" altLang="zh-CN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Response of LTI Systems to Exponential Signal</a:t>
            </a:r>
          </a:p>
          <a:p>
            <a:pPr marL="0" indent="0">
              <a:buNone/>
            </a:pPr>
            <a:endParaRPr lang="en-US" altLang="zh-CN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Fourier Series</a:t>
            </a:r>
          </a:p>
          <a:p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Fourier Series Representation</a:t>
            </a:r>
          </a:p>
          <a:p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Convergence Issue</a:t>
            </a:r>
          </a:p>
          <a:p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Fourier Series Properties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5E636C3-A315-5A44-AEB6-E49847757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B14B3-731A-4352-BC82-B1993596BD11}" type="slidenum">
              <a:rPr lang="zh-CN" altLang="en-US" smtClean="0"/>
              <a:pPr/>
              <a:t>13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26917996"/>
      </p:ext>
    </p:extLst>
  </p:cSld>
  <p:clrMapOvr>
    <a:masterClrMapping/>
  </p:clrMapOvr>
  <p:transition spd="med">
    <p:cut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25C303-6879-D547-8125-F07718E64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228602"/>
            <a:ext cx="10657633" cy="784225"/>
          </a:xfrm>
        </p:spPr>
        <p:txBody>
          <a:bodyPr/>
          <a:lstStyle/>
          <a:p>
            <a:r>
              <a:rPr lang="en-US" altLang="zh-CN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Response of LTI Systems to Exponential Signal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540E06A-412C-CE41-9E57-121FB374F2B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64618" y="1189947"/>
                <a:ext cx="10958688" cy="5225143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altLang="zh-CN" sz="2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Fourier series sine-cosine form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∞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altLang="zh-CN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uncPr>
                                <m:fName>
                                  <m:sSub>
                                    <m:sSubPr>
                                      <m:ctrlPr>
                                        <a:rPr lang="en-US" altLang="zh-CN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altLang="zh-CN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m:rPr>
                                      <m:sty m:val="p"/>
                                    </m:rPr>
                                    <a:rPr lang="en-US" altLang="zh-CN" sz="28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zh-CN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𝑘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𝜔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a:rPr lang="en-US" altLang="zh-CN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altLang="zh-CN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altLang="zh-CN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sz="28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zh-CN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𝑘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𝜔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a:rPr lang="en-US" altLang="zh-CN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nary>
                    </m:oMath>
                  </m:oMathPara>
                </a14:m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altLang="zh-CN" sz="2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Sinusoids can be represented by complex exponential function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US" altLang="zh-C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altLang="zh-CN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altLang="zh-CN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altLang="zh-CN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𝑗</m:t>
                                  </m:r>
                                  <m:r>
                                    <a:rPr lang="zh-CN" alt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𝜃</m:t>
                                  </m:r>
                                </m:sup>
                              </m:sSup>
                              <m:r>
                                <a:rPr lang="en-US" altLang="zh-CN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altLang="zh-CN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altLang="zh-CN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𝑗</m:t>
                                  </m:r>
                                  <m:r>
                                    <a:rPr lang="zh-CN" alt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𝜃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altLang="zh-CN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func>
                      <m:r>
                        <a:rPr lang="en-US" altLang="zh-CN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                      </m:t>
                      </m:r>
                      <m:func>
                        <m:funcPr>
                          <m:ctrlPr>
                            <a:rPr lang="en-US" altLang="zh-CN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US" altLang="zh-C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altLang="zh-CN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altLang="zh-CN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altLang="zh-CN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𝑗</m:t>
                                  </m:r>
                                  <m:r>
                                    <a:rPr lang="zh-CN" alt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𝜃</m:t>
                                  </m:r>
                                </m:sup>
                              </m:sSup>
                              <m:r>
                                <a:rPr lang="en-US" altLang="zh-CN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altLang="zh-CN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altLang="zh-CN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𝑗</m:t>
                                  </m:r>
                                  <m:r>
                                    <a:rPr lang="zh-CN" alt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𝜃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altLang="zh-CN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  <m:r>
                                <a:rPr lang="en-US" altLang="zh-CN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540E06A-412C-CE41-9E57-121FB374F2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64618" y="1189947"/>
                <a:ext cx="10958688" cy="5225143"/>
              </a:xfrm>
              <a:blipFill>
                <a:blip r:embed="rId3"/>
                <a:stretch>
                  <a:fillRect l="-2003" t="-198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5E636C3-A315-5A44-AEB6-E49847757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B14B3-731A-4352-BC82-B1993596BD11}" type="slidenum">
              <a:rPr lang="zh-CN" altLang="en-US" smtClean="0"/>
              <a:pPr/>
              <a:t>14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7118696"/>
      </p:ext>
    </p:extLst>
  </p:cSld>
  <p:clrMapOvr>
    <a:masterClrMapping/>
  </p:clrMapOvr>
  <p:transition spd="med">
    <p:cut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25C303-6879-D547-8125-F07718E64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228602"/>
            <a:ext cx="10657633" cy="784225"/>
          </a:xfrm>
        </p:spPr>
        <p:txBody>
          <a:bodyPr/>
          <a:lstStyle/>
          <a:p>
            <a:r>
              <a:rPr lang="en-US" altLang="zh-CN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Response of LTI Systems to Exponential Signal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540E06A-412C-CE41-9E57-121FB374F2B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64618" y="1189947"/>
                <a:ext cx="10958688" cy="5225143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altLang="zh-CN" sz="2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Fourier series exponential form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∞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altLang="zh-CN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uncPr>
                                <m:fName>
                                  <m:sSub>
                                    <m:sSubPr>
                                      <m:ctrlPr>
                                        <a:rPr lang="en-US" altLang="zh-CN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altLang="zh-CN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m:rPr>
                                      <m:sty m:val="p"/>
                                    </m:rPr>
                                    <a:rPr lang="en-US" altLang="zh-CN" sz="28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zh-CN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𝑘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𝜔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a:rPr lang="en-US" altLang="zh-CN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altLang="zh-CN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altLang="zh-CN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sz="28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zh-CN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𝑘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𝜔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a:rPr lang="en-US" altLang="zh-CN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nary>
                    </m:oMath>
                  </m:oMathPara>
                </a14:m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          </m:t>
                      </m:r>
                      <m:r>
                        <a:rPr lang="en-US" altLang="zh-CN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∞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2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CN" sz="28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altLang="zh-CN" sz="28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altLang="zh-CN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altLang="zh-CN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en-US" altLang="zh-CN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CN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altLang="zh-CN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𝑗𝑘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𝜔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a:rPr lang="en-US" altLang="zh-CN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𝑡</m:t>
                                      </m:r>
                                    </m:sup>
                                  </m:sSup>
                                  <m:r>
                                    <a:rPr lang="en-US" altLang="zh-CN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US" altLang="zh-CN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altLang="zh-CN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𝑗𝑘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𝜔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a:rPr lang="en-US" altLang="zh-CN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𝑡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altLang="zh-CN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altLang="zh-CN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altLang="zh-CN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𝐵</m:t>
                                      </m:r>
                                    </m:e>
                                    <m:sub>
                                      <m:r>
                                        <a:rPr lang="en-US" altLang="zh-CN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altLang="zh-CN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  <m:r>
                                    <a:rPr lang="en-US" altLang="zh-CN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𝑗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en-US" altLang="zh-CN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CN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altLang="zh-CN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𝑗𝑘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𝜔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a:rPr lang="en-US" altLang="zh-CN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𝑡</m:t>
                                      </m:r>
                                    </m:sup>
                                  </m:sSup>
                                  <m:r>
                                    <a:rPr lang="en-US" altLang="zh-CN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altLang="zh-CN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altLang="zh-CN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𝑗𝑘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𝜔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a:rPr lang="en-US" altLang="zh-CN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𝑡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                 </m:t>
                      </m:r>
                      <m:r>
                        <a:rPr lang="en-US" altLang="zh-CN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en-US" altLang="zh-C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zh-CN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altLang="zh-CN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altLang="zh-CN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  <m:sSub>
                                <m:sSubPr>
                                  <m:ctrlPr>
                                    <a:rPr lang="en-US" altLang="zh-CN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altLang="zh-CN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𝑗𝑘</m:t>
                              </m:r>
                              <m:sSub>
                                <m:sSubPr>
                                  <m:ctrlPr>
                                    <a:rPr lang="en-US" altLang="zh-CN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sup>
                          </m:sSup>
                          <m:r>
                            <a:rPr lang="en-US" altLang="zh-C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ctrlP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  <m: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r>
                                <a:rPr lang="en-US" altLang="zh-CN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altLang="zh-CN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∞</m:t>
                              </m:r>
                            </m:sub>
                            <m:sup>
                              <m:r>
                                <a:rPr lang="en-US" altLang="zh-CN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sup>
                            <m:e>
                              <m:f>
                                <m:fPr>
                                  <m:ctrlPr>
                                    <a:rPr lang="en-US" altLang="zh-CN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altLang="zh-CN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altLang="zh-CN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altLang="zh-CN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r>
                                    <a:rPr lang="en-US" altLang="zh-CN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𝑗</m:t>
                                  </m:r>
                                  <m:sSub>
                                    <m:sSubPr>
                                      <m:ctrlPr>
                                        <a:rPr lang="en-US" altLang="zh-CN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𝐵</m:t>
                                      </m:r>
                                    </m:e>
                                    <m:sub>
                                      <m:r>
                                        <a:rPr lang="en-US" altLang="zh-CN" sz="28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altLang="zh-CN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lang="en-US" altLang="zh-CN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altLang="zh-CN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𝑗𝑘</m:t>
                                  </m:r>
                                  <m:sSub>
                                    <m:sSubPr>
                                      <m:ctrlPr>
                                        <a:rPr lang="en-US" altLang="zh-CN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altLang="zh-CN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altLang="zh-CN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</m:e>
                          </m:nary>
                        </m:e>
                      </m:nary>
                    </m:oMath>
                  </m:oMathPara>
                </a14:m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540E06A-412C-CE41-9E57-121FB374F2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64618" y="1189947"/>
                <a:ext cx="10958688" cy="5225143"/>
              </a:xfrm>
              <a:blipFill>
                <a:blip r:embed="rId3"/>
                <a:stretch>
                  <a:fillRect l="-2003" t="-198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5E636C3-A315-5A44-AEB6-E49847757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B14B3-731A-4352-BC82-B1993596BD11}" type="slidenum">
              <a:rPr lang="zh-CN" altLang="en-US" smtClean="0"/>
              <a:pPr/>
              <a:t>15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98523362"/>
      </p:ext>
    </p:extLst>
  </p:cSld>
  <p:clrMapOvr>
    <a:masterClrMapping/>
  </p:clrMapOvr>
  <p:transition spd="med">
    <p:cut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25C303-6879-D547-8125-F07718E64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228602"/>
            <a:ext cx="10657633" cy="784225"/>
          </a:xfrm>
        </p:spPr>
        <p:txBody>
          <a:bodyPr/>
          <a:lstStyle/>
          <a:p>
            <a:r>
              <a:rPr lang="en-US" altLang="zh-CN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Response of LTI Systems to Exponential Signal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540E06A-412C-CE41-9E57-121FB374F2B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09872" y="1101387"/>
                <a:ext cx="10958688" cy="5225143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altLang="zh-CN" sz="2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Fourier series exponential form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∞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altLang="zh-CN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uncPr>
                                <m:fName>
                                  <m:sSub>
                                    <m:sSubPr>
                                      <m:ctrlPr>
                                        <a:rPr lang="en-US" altLang="zh-CN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altLang="zh-CN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m:rPr>
                                      <m:sty m:val="p"/>
                                    </m:rPr>
                                    <a:rPr lang="en-US" altLang="zh-CN" sz="28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zh-CN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𝑘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𝜔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a:rPr lang="en-US" altLang="zh-CN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altLang="zh-CN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altLang="zh-CN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sz="28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zh-CN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𝑘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𝜔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a:rPr lang="en-US" altLang="zh-CN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nary>
                    </m:oMath>
                  </m:oMathPara>
                </a14:m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CN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                       </m:t>
                      </m:r>
                      <m:r>
                        <a:rPr lang="en-US" altLang="zh-CN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zh-CN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altLang="zh-CN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  <m:sSub>
                                <m:sSubPr>
                                  <m:ctrlPr>
                                    <a:rPr lang="en-US" altLang="zh-CN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𝑗𝑘</m:t>
                              </m:r>
                              <m:sSub>
                                <m:sSubPr>
                                  <m:ctrlPr>
                                    <a:rPr lang="en-US" altLang="zh-CN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sup>
                          </m:sSup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ctrlP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  <m: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=−</m:t>
                              </m:r>
                              <m: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∞</m:t>
                              </m:r>
                            </m:sub>
                            <m:sup>
                              <m: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sup>
                            <m:e>
                              <m:f>
                                <m:fPr>
                                  <m:ctrlPr>
                                    <a:rPr lang="en-US" altLang="zh-CN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altLang="zh-CN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altLang="zh-CN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altLang="zh-CN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r>
                                    <a:rPr lang="en-US" altLang="zh-CN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𝑗</m:t>
                                  </m:r>
                                  <m:sSub>
                                    <m:sSubPr>
                                      <m:ctrlPr>
                                        <a:rPr lang="en-US" altLang="zh-CN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𝐵</m:t>
                                      </m:r>
                                    </m:e>
                                    <m:sub>
                                      <m:r>
                                        <a:rPr lang="en-US" altLang="zh-CN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altLang="zh-CN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lang="en-US" altLang="zh-CN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altLang="zh-CN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𝑗𝑘</m:t>
                                  </m:r>
                                  <m:sSub>
                                    <m:sSubPr>
                                      <m:ctrlPr>
                                        <a:rPr lang="en-US" altLang="zh-CN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altLang="zh-CN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altLang="zh-CN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</m:e>
                          </m:nary>
                        </m:e>
                      </m:nary>
                    </m:oMath>
                  </m:oMathPara>
                </a14:m>
                <a:endParaRPr lang="en-US" altLang="zh-CN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altLang="zh-CN" sz="2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Assume</a:t>
                </a:r>
              </a:p>
              <a:p>
                <a:pPr marL="0" indent="0">
                  <a:buNone/>
                </a:pPr>
                <a:r>
                  <a:rPr lang="en-US" altLang="zh-CN" sz="2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 	</a:t>
                </a:r>
                <a:r>
                  <a:rPr lang="en-US" altLang="zh-CN" sz="280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altLang="zh-CN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eqArrPr>
                          <m:e>
                            <m:f>
                              <m:fPr>
                                <m:ctrlPr>
                                  <a:rPr lang="en-US" altLang="zh-CN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altLang="zh-CN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zh-CN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  <m:r>
                                  <a:rPr lang="en-US" altLang="zh-CN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+</m:t>
                                </m:r>
                                <m:r>
                                  <a:rPr lang="en-US" altLang="zh-CN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𝑗</m:t>
                                </m:r>
                                <m:sSub>
                                  <m:sSubPr>
                                    <m:ctrlPr>
                                      <a:rPr lang="en-US" altLang="zh-CN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zh-CN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altLang="zh-CN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US" altLang="zh-CN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     </m:t>
                            </m:r>
                            <m:r>
                              <a:rPr lang="en-US" altLang="zh-CN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  <m:r>
                              <a:rPr lang="en-US" altLang="zh-CN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&lt;0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altLang="zh-CN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   </m:t>
                                </m:r>
                                <m:r>
                                  <a:rPr lang="en-US" altLang="zh-CN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    </m:t>
                                </m:r>
                                <m:r>
                                  <a:rPr lang="en-US" altLang="zh-CN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altLang="zh-CN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altLang="zh-CN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             </m:t>
                            </m:r>
                            <m:r>
                              <a:rPr lang="en-US" altLang="zh-CN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  <m:r>
                              <a:rPr lang="en-US" altLang="zh-CN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=0</m:t>
                            </m:r>
                          </m:e>
                          <m:e>
                            <m:f>
                              <m:fPr>
                                <m:ctrlPr>
                                  <a:rPr lang="en-US" altLang="zh-CN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altLang="zh-CN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altLang="zh-CN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  <m:r>
                                  <a:rPr lang="en-US" altLang="zh-CN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r>
                                  <a:rPr lang="en-US" altLang="zh-CN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𝑗</m:t>
                                </m:r>
                                <m:sSub>
                                  <m:sSubPr>
                                    <m:ctrlPr>
                                      <a:rPr lang="en-US" altLang="zh-CN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altLang="zh-CN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altLang="zh-CN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US" altLang="zh-CN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     </m:t>
                            </m:r>
                            <m:r>
                              <a:rPr lang="en-US" altLang="zh-CN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     </m:t>
                            </m:r>
                            <m:r>
                              <a:rPr lang="en-US" altLang="zh-CN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  <m:r>
                              <a:rPr lang="en-US" altLang="zh-CN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&gt;0</m:t>
                            </m:r>
                          </m:e>
                        </m:eqArr>
                      </m:e>
                    </m:d>
                  </m:oMath>
                </a14:m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540E06A-412C-CE41-9E57-121FB374F2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09872" y="1101387"/>
                <a:ext cx="10958688" cy="5225143"/>
              </a:xfrm>
              <a:blipFill>
                <a:blip r:embed="rId3"/>
                <a:stretch>
                  <a:fillRect l="-2003" t="-21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5E636C3-A315-5A44-AEB6-E49847757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B14B3-731A-4352-BC82-B1993596BD11}" type="slidenum">
              <a:rPr lang="zh-CN" altLang="en-US" smtClean="0"/>
              <a:pPr/>
              <a:t>16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44137477"/>
      </p:ext>
    </p:extLst>
  </p:cSld>
  <p:clrMapOvr>
    <a:masterClrMapping/>
  </p:clrMapOvr>
  <p:transition spd="med">
    <p:cut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25C303-6879-D547-8125-F07718E64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228602"/>
            <a:ext cx="10657633" cy="784225"/>
          </a:xfrm>
        </p:spPr>
        <p:txBody>
          <a:bodyPr/>
          <a:lstStyle/>
          <a:p>
            <a:r>
              <a:rPr lang="en-US" altLang="zh-CN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Response of LTI Systems to Exponential Signal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540E06A-412C-CE41-9E57-121FB374F2B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09872" y="1101387"/>
                <a:ext cx="10958688" cy="5225143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altLang="zh-CN" sz="2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Fourier series exponential form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∞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altLang="zh-CN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uncPr>
                                <m:fName>
                                  <m:sSub>
                                    <m:sSubPr>
                                      <m:ctrlPr>
                                        <a:rPr lang="en-US" altLang="zh-CN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altLang="zh-CN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m:rPr>
                                      <m:sty m:val="p"/>
                                    </m:rPr>
                                    <a:rPr lang="en-US" altLang="zh-CN" sz="28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zh-CN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𝑘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𝜔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a:rPr lang="en-US" altLang="zh-CN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altLang="zh-CN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altLang="zh-CN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sz="28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zh-CN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𝑘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𝜔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a:rPr lang="en-US" altLang="zh-CN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nary>
                    </m:oMath>
                  </m:oMathPara>
                </a14:m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                           </m:t>
                      </m:r>
                      <m:r>
                        <a:rPr lang="en-US" altLang="zh-CN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zh-CN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altLang="zh-CN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  <m:sSub>
                                <m:sSubPr>
                                  <m:ctrlPr>
                                    <a:rPr lang="en-US" altLang="zh-CN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𝑗𝑘</m:t>
                              </m:r>
                              <m:sSub>
                                <m:sSubPr>
                                  <m:ctrlPr>
                                    <a:rPr lang="en-US" altLang="zh-CN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sup>
                          </m:sSup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ctrlP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  <m: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=−</m:t>
                              </m:r>
                              <m: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∞</m:t>
                              </m:r>
                            </m:sub>
                            <m:sup>
                              <m: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sup>
                            <m:e>
                              <m:f>
                                <m:fPr>
                                  <m:ctrlPr>
                                    <a:rPr lang="en-US" altLang="zh-CN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altLang="zh-CN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altLang="zh-CN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altLang="zh-CN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r>
                                    <a:rPr lang="en-US" altLang="zh-CN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𝑗</m:t>
                                  </m:r>
                                  <m:sSub>
                                    <m:sSubPr>
                                      <m:ctrlPr>
                                        <a:rPr lang="en-US" altLang="zh-CN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𝐵</m:t>
                                      </m:r>
                                    </m:e>
                                    <m:sub>
                                      <m:r>
                                        <a:rPr lang="en-US" altLang="zh-CN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altLang="zh-CN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lang="en-US" altLang="zh-CN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altLang="zh-CN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𝑗𝑘</m:t>
                                  </m:r>
                                  <m:sSub>
                                    <m:sSubPr>
                                      <m:ctrlPr>
                                        <a:rPr lang="en-US" altLang="zh-CN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altLang="zh-CN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altLang="zh-CN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</m:e>
                          </m:nary>
                        </m:e>
                      </m:nary>
                    </m:oMath>
                  </m:oMathPara>
                </a14:m>
                <a:endParaRPr lang="en-US" altLang="zh-CN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CN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                           </m:t>
                      </m:r>
                      <m:r>
                        <a:rPr lang="en-US" altLang="zh-CN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en-US" altLang="zh-C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∞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𝑗𝑘</m:t>
                              </m:r>
                              <m:sSub>
                                <m:sSubPr>
                                  <m:ctrlPr>
                                    <a:rPr lang="en-US" altLang="zh-CN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540E06A-412C-CE41-9E57-121FB374F2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09872" y="1101387"/>
                <a:ext cx="10958688" cy="5225143"/>
              </a:xfrm>
              <a:blipFill>
                <a:blip r:embed="rId3"/>
                <a:stretch>
                  <a:fillRect l="-2003" t="-21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5E636C3-A315-5A44-AEB6-E49847757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B14B3-731A-4352-BC82-B1993596BD11}" type="slidenum">
              <a:rPr lang="zh-CN" altLang="en-US" smtClean="0"/>
              <a:pPr/>
              <a:t>17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84764698"/>
      </p:ext>
    </p:extLst>
  </p:cSld>
  <p:clrMapOvr>
    <a:masterClrMapping/>
  </p:clrMapOvr>
  <p:transition spd="med">
    <p:cut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25C303-6879-D547-8125-F07718E64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228602"/>
            <a:ext cx="10657633" cy="784225"/>
          </a:xfrm>
        </p:spPr>
        <p:txBody>
          <a:bodyPr/>
          <a:lstStyle/>
          <a:p>
            <a:r>
              <a:rPr lang="en-US" altLang="zh-CN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Response of LTI Systems to Exponential Signal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540E06A-412C-CE41-9E57-121FB374F2B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09872" y="1101387"/>
                <a:ext cx="10958688" cy="5225143"/>
              </a:xfrm>
            </p:spPr>
            <p:txBody>
              <a:bodyPr/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TW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𝑦</m:t>
                      </m:r>
                      <m:d>
                        <m:dPr>
                          <m:ctrlPr>
                            <a:rPr kumimoji="0" lang="en-US" altLang="zh-TW" sz="28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dPr>
                        <m:e>
                          <m:r>
                            <a:rPr kumimoji="0" lang="en-US" altLang="zh-TW" sz="2800" i="1">
                              <a:solidFill>
                                <a:srgbClr val="000000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𝑡</m:t>
                          </m:r>
                        </m:e>
                      </m:d>
                      <m:r>
                        <a:rPr kumimoji="0" lang="en-US" altLang="zh-TW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=</m:t>
                      </m:r>
                      <m:r>
                        <a:rPr kumimoji="0" lang="en-US" altLang="zh-TW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𝑥</m:t>
                      </m:r>
                      <m:d>
                        <m:dPr>
                          <m:ctrlPr>
                            <a:rPr kumimoji="0" lang="en-US" altLang="zh-TW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dPr>
                        <m:e>
                          <m:r>
                            <a:rPr kumimoji="0" lang="en-US" altLang="zh-TW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𝑡</m:t>
                          </m:r>
                        </m:e>
                      </m:d>
                      <m:r>
                        <a:rPr kumimoji="0" lang="en-US" altLang="zh-TW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∗</m:t>
                      </m:r>
                      <m:r>
                        <a:rPr kumimoji="0" lang="en-US" altLang="zh-TW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h</m:t>
                      </m:r>
                      <m:d>
                        <m:dPr>
                          <m:ctrlPr>
                            <a:rPr kumimoji="0" lang="en-US" altLang="zh-TW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dPr>
                        <m:e>
                          <m:r>
                            <a:rPr kumimoji="0" lang="en-US" altLang="zh-TW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𝑡</m:t>
                          </m:r>
                        </m:e>
                      </m:d>
                      <m:r>
                        <a:rPr kumimoji="0" lang="en-US" altLang="zh-TW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=</m:t>
                      </m:r>
                      <m:nary>
                        <m:naryPr>
                          <m:ctrlPr>
                            <a:rPr kumimoji="0" lang="en-US" altLang="zh-TW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0" lang="en-US" altLang="zh-TW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−</m:t>
                          </m:r>
                          <m:r>
                            <a:rPr kumimoji="0" lang="en-US" altLang="zh-TW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itchFamily="18" charset="0"/>
                            </a:rPr>
                            <m:t>∞</m:t>
                          </m:r>
                        </m:sub>
                        <m:sup>
                          <m:r>
                            <a:rPr kumimoji="0" lang="en-US" altLang="zh-TW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itchFamily="18" charset="0"/>
                            </a:rPr>
                            <m:t>∞</m:t>
                          </m:r>
                        </m:sup>
                        <m:e>
                          <m:r>
                            <a:rPr kumimoji="0" lang="en-US" altLang="zh-TW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h</m:t>
                          </m:r>
                          <m:d>
                            <m:dPr>
                              <m:ctrlPr>
                                <a:rPr kumimoji="0" lang="en-US" altLang="zh-TW" sz="2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dPr>
                            <m:e>
                              <m:r>
                                <a:rPr kumimoji="0" lang="zh-TW" altLang="en-US" sz="2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𝜏</m:t>
                              </m:r>
                            </m:e>
                          </m:d>
                          <m:r>
                            <a:rPr kumimoji="0" lang="en-US" altLang="zh-TW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𝑥</m:t>
                          </m:r>
                          <m:d>
                            <m:dPr>
                              <m:ctrlPr>
                                <a:rPr kumimoji="0" lang="en-US" altLang="zh-TW" sz="2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dPr>
                            <m:e>
                              <m:r>
                                <a:rPr kumimoji="0" lang="en-US" altLang="zh-TW" sz="2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𝑡</m:t>
                              </m:r>
                              <m:r>
                                <a:rPr kumimoji="0" lang="en-US" altLang="zh-TW" sz="2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−</m:t>
                              </m:r>
                              <m:r>
                                <a:rPr kumimoji="0" lang="zh-TW" altLang="en-US" sz="2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𝜏</m:t>
                              </m:r>
                            </m:e>
                          </m:d>
                          <m:r>
                            <a:rPr kumimoji="0" lang="en-US" altLang="zh-TW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𝑑</m:t>
                          </m:r>
                          <m:r>
                            <a:rPr kumimoji="0" lang="zh-TW" altLang="en-US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𝜏</m:t>
                          </m:r>
                        </m:e>
                      </m:nary>
                    </m:oMath>
                  </m:oMathPara>
                </a14:m>
                <a:endParaRPr kumimoji="0"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altLang="zh-CN" sz="2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Assume </a:t>
                </a:r>
                <a14:m>
                  <m:oMath xmlns:m="http://schemas.openxmlformats.org/officeDocument/2006/math">
                    <m:r>
                      <a:rPr kumimoji="0" lang="en-US" altLang="zh-TW" sz="2800" b="0" i="1" smtClean="0">
                        <a:solidFill>
                          <a:srgbClr val="000000"/>
                        </a:solidFill>
                        <a:latin typeface="Cambria Math"/>
                        <a:cs typeface="Times New Roman" pitchFamily="18" charset="0"/>
                      </a:rPr>
                      <m:t>𝑥</m:t>
                    </m:r>
                    <m:d>
                      <m:dPr>
                        <m:ctrlPr>
                          <a:rPr kumimoji="0" lang="en-US" altLang="zh-TW" sz="2800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dPr>
                      <m:e>
                        <m:r>
                          <a:rPr kumimoji="0" lang="en-US" altLang="zh-TW" sz="2800" i="1">
                            <a:solidFill>
                              <a:srgbClr val="000000"/>
                            </a:solidFill>
                            <a:latin typeface="Cambria Math"/>
                            <a:cs typeface="Times New Roman" pitchFamily="18" charset="0"/>
                          </a:rPr>
                          <m:t>𝑡</m:t>
                        </m:r>
                      </m:e>
                    </m:d>
                    <m:r>
                      <a:rPr kumimoji="0" lang="en-US" altLang="zh-TW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CN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</m:t>
                        </m:r>
                        <m:r>
                          <a:rPr lang="en-US" altLang="zh-CN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p>
                    </m:sSup>
                  </m:oMath>
                </a14:m>
                <a:endParaRPr kumimoji="0"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zh-TW" altLang="en-US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540E06A-412C-CE41-9E57-121FB374F2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09872" y="1101387"/>
                <a:ext cx="10958688" cy="5225143"/>
              </a:xfrm>
              <a:blipFill>
                <a:blip r:embed="rId3"/>
                <a:stretch>
                  <a:fillRect l="-200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5E636C3-A315-5A44-AEB6-E49847757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B14B3-731A-4352-BC82-B1993596BD11}" type="slidenum">
              <a:rPr lang="zh-CN" altLang="en-US" smtClean="0"/>
              <a:pPr/>
              <a:t>18</a:t>
            </a:fld>
            <a:endParaRPr lang="zh-CN" altLang="en-US" dirty="0"/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0E8573E3-0CEF-4E22-AB1C-CE44B83721D6}"/>
              </a:ext>
            </a:extLst>
          </p:cNvPr>
          <p:cNvGrpSpPr/>
          <p:nvPr/>
        </p:nvGrpSpPr>
        <p:grpSpPr>
          <a:xfrm>
            <a:off x="3299681" y="1482727"/>
            <a:ext cx="4392488" cy="1018523"/>
            <a:chOff x="3299681" y="1012827"/>
            <a:chExt cx="4392488" cy="1018523"/>
          </a:xfrm>
        </p:grpSpPr>
        <p:grpSp>
          <p:nvGrpSpPr>
            <p:cNvPr id="8" name="群組 3">
              <a:extLst>
                <a:ext uri="{FF2B5EF4-FFF2-40B4-BE49-F238E27FC236}">
                  <a16:creationId xmlns:a16="http://schemas.microsoft.com/office/drawing/2014/main" id="{D1C2F23E-604E-4A08-8F1C-C9E369E7CC68}"/>
                </a:ext>
              </a:extLst>
            </p:cNvPr>
            <p:cNvGrpSpPr/>
            <p:nvPr/>
          </p:nvGrpSpPr>
          <p:grpSpPr>
            <a:xfrm>
              <a:off x="3299681" y="1257950"/>
              <a:ext cx="4392488" cy="773400"/>
              <a:chOff x="67608" y="1409398"/>
              <a:chExt cx="4392488" cy="773400"/>
            </a:xfrm>
          </p:grpSpPr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FB8D9201-2665-47EF-B04D-36C1E04CD8D8}"/>
                  </a:ext>
                </a:extLst>
              </p:cNvPr>
              <p:cNvSpPr/>
              <p:nvPr/>
            </p:nvSpPr>
            <p:spPr>
              <a:xfrm>
                <a:off x="1763688" y="1628800"/>
                <a:ext cx="864096" cy="553998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Ins="90000" rtlCol="0" anchor="ctr" anchorCtr="0">
                <a:spAutoFit/>
              </a:bodyPr>
              <a:lstStyle>
                <a:defPPr>
                  <a:defRPr lang="zh-TW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buSzPct val="70000"/>
                </a:pPr>
                <a:r>
                  <a:rPr kumimoji="0" lang="en-US" altLang="zh-TW" sz="3000" dirty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LTI</a:t>
                </a:r>
                <a:endParaRPr kumimoji="0" lang="zh-TW" altLang="en-US" sz="30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cxnSp>
            <p:nvCxnSpPr>
              <p:cNvPr id="10" name="直線單箭頭接點 5">
                <a:extLst>
                  <a:ext uri="{FF2B5EF4-FFF2-40B4-BE49-F238E27FC236}">
                    <a16:creationId xmlns:a16="http://schemas.microsoft.com/office/drawing/2014/main" id="{BF480817-EA5E-46C7-95CC-F86B0C1601C3}"/>
                  </a:ext>
                </a:extLst>
              </p:cNvPr>
              <p:cNvCxnSpPr>
                <a:stCxn id="9" idx="3"/>
              </p:cNvCxnSpPr>
              <p:nvPr/>
            </p:nvCxnSpPr>
            <p:spPr>
              <a:xfrm>
                <a:off x="2627784" y="1905799"/>
                <a:ext cx="1080000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11" name="直線單箭頭接點 6">
                <a:extLst>
                  <a:ext uri="{FF2B5EF4-FFF2-40B4-BE49-F238E27FC236}">
                    <a16:creationId xmlns:a16="http://schemas.microsoft.com/office/drawing/2014/main" id="{A1862AF4-7485-4F5E-AED4-DCDC4518E4B3}"/>
                  </a:ext>
                </a:extLst>
              </p:cNvPr>
              <p:cNvCxnSpPr/>
              <p:nvPr/>
            </p:nvCxnSpPr>
            <p:spPr>
              <a:xfrm>
                <a:off x="683568" y="1904400"/>
                <a:ext cx="1080000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矩形 11">
                    <a:extLst>
                      <a:ext uri="{FF2B5EF4-FFF2-40B4-BE49-F238E27FC236}">
                        <a16:creationId xmlns:a16="http://schemas.microsoft.com/office/drawing/2014/main" id="{35AA3B82-332B-4256-A84F-E8A2E1DF3E13}"/>
                      </a:ext>
                    </a:extLst>
                  </p:cNvPr>
                  <p:cNvSpPr/>
                  <p:nvPr/>
                </p:nvSpPr>
                <p:spPr>
                  <a:xfrm>
                    <a:off x="3635896" y="1409398"/>
                    <a:ext cx="824200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>
                    <a:defPPr>
                      <a:defRPr lang="zh-TW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tx1"/>
                        </a:solidFill>
                        <a:latin typeface="Calibri" pitchFamily="34" charset="0"/>
                        <a:ea typeface="新細明體" pitchFamily="18" charset="-120"/>
                        <a:cs typeface="+mn-cs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tx1"/>
                        </a:solidFill>
                        <a:latin typeface="Calibri" pitchFamily="34" charset="0"/>
                        <a:ea typeface="新細明體" pitchFamily="18" charset="-120"/>
                        <a:cs typeface="+mn-cs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tx1"/>
                        </a:solidFill>
                        <a:latin typeface="Calibri" pitchFamily="34" charset="0"/>
                        <a:ea typeface="新細明體" pitchFamily="18" charset="-120"/>
                        <a:cs typeface="+mn-cs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tx1"/>
                        </a:solidFill>
                        <a:latin typeface="Calibri" pitchFamily="34" charset="0"/>
                        <a:ea typeface="新細明體" pitchFamily="18" charset="-120"/>
                        <a:cs typeface="+mn-cs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tx1"/>
                        </a:solidFill>
                        <a:latin typeface="Calibri" pitchFamily="34" charset="0"/>
                        <a:ea typeface="新細明體" pitchFamily="18" charset="-120"/>
                        <a:cs typeface="+mn-cs"/>
                      </a:defRPr>
                    </a:lvl5pPr>
                    <a:lvl6pPr marL="2286000" algn="l" defTabSz="914400" rtl="0" eaLnBrk="1" latinLnBrk="0" hangingPunct="1">
                      <a:defRPr kumimoji="1" kern="1200">
                        <a:solidFill>
                          <a:schemeClr val="tx1"/>
                        </a:solidFill>
                        <a:latin typeface="Calibri" pitchFamily="34" charset="0"/>
                        <a:ea typeface="新細明體" pitchFamily="18" charset="-120"/>
                        <a:cs typeface="+mn-cs"/>
                      </a:defRPr>
                    </a:lvl6pPr>
                    <a:lvl7pPr marL="2743200" algn="l" defTabSz="914400" rtl="0" eaLnBrk="1" latinLnBrk="0" hangingPunct="1">
                      <a:defRPr kumimoji="1" kern="1200">
                        <a:solidFill>
                          <a:schemeClr val="tx1"/>
                        </a:solidFill>
                        <a:latin typeface="Calibri" pitchFamily="34" charset="0"/>
                        <a:ea typeface="新細明體" pitchFamily="18" charset="-120"/>
                        <a:cs typeface="+mn-cs"/>
                      </a:defRPr>
                    </a:lvl7pPr>
                    <a:lvl8pPr marL="3200400" algn="l" defTabSz="914400" rtl="0" eaLnBrk="1" latinLnBrk="0" hangingPunct="1">
                      <a:defRPr kumimoji="1" kern="1200">
                        <a:solidFill>
                          <a:schemeClr val="tx1"/>
                        </a:solidFill>
                        <a:latin typeface="Calibri" pitchFamily="34" charset="0"/>
                        <a:ea typeface="新細明體" pitchFamily="18" charset="-120"/>
                        <a:cs typeface="+mn-cs"/>
                      </a:defRPr>
                    </a:lvl8pPr>
                    <a:lvl9pPr marL="3657600" algn="l" defTabSz="914400" rtl="0" eaLnBrk="1" latinLnBrk="0" hangingPunct="1">
                      <a:defRPr kumimoji="1" kern="1200">
                        <a:solidFill>
                          <a:schemeClr val="tx1"/>
                        </a:solidFill>
                        <a:latin typeface="Calibri" pitchFamily="34" charset="0"/>
                        <a:ea typeface="新細明體" pitchFamily="18" charset="-120"/>
                        <a:cs typeface="+mn-cs"/>
                      </a:defRPr>
                    </a:lvl9pPr>
                  </a:lstStyle>
                  <a:p>
                    <a:pPr>
                      <a:spcBef>
                        <a:spcPts val="0"/>
                      </a:spcBef>
                      <a:buSzPct val="70000"/>
                    </a:pPr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kumimoji="0" lang="en-US" altLang="zh-TW" sz="2400" b="0" i="1" smtClean="0">
                              <a:solidFill>
                                <a:srgbClr val="000000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𝑦</m:t>
                          </m:r>
                          <m:r>
                            <a:rPr kumimoji="0" lang="en-US" altLang="zh-TW" sz="2400" i="1">
                              <a:solidFill>
                                <a:srgbClr val="000000"/>
                              </a:solidFill>
                              <a:latin typeface="Cambria Math"/>
                              <a:cs typeface="Times New Roman" pitchFamily="18" charset="0"/>
                            </a:rPr>
                            <m:t>(</m:t>
                          </m:r>
                          <m:r>
                            <a:rPr kumimoji="0" lang="en-US" altLang="zh-TW" sz="2400" i="1">
                              <a:solidFill>
                                <a:srgbClr val="000000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𝑡</m:t>
                          </m:r>
                          <m:r>
                            <a:rPr kumimoji="0" lang="en-US" altLang="zh-TW" sz="2400" i="1">
                              <a:solidFill>
                                <a:srgbClr val="000000"/>
                              </a:solidFill>
                              <a:latin typeface="Cambria Math"/>
                              <a:cs typeface="Times New Roman" pitchFamily="18" charset="0"/>
                            </a:rPr>
                            <m:t>)</m:t>
                          </m:r>
                        </m:oMath>
                      </m:oMathPara>
                    </a14:m>
                    <a:endParaRPr kumimoji="0" lang="zh-TW" altLang="en-US" sz="2400" dirty="0">
                      <a:solidFill>
                        <a:srgbClr val="000000"/>
                      </a:solidFill>
                      <a:latin typeface="Times New Roman" pitchFamily="18" charset="0"/>
                      <a:cs typeface="Times New Roman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2" name="矩形 11">
                    <a:extLst>
                      <a:ext uri="{FF2B5EF4-FFF2-40B4-BE49-F238E27FC236}">
                        <a16:creationId xmlns:a16="http://schemas.microsoft.com/office/drawing/2014/main" id="{35AA3B82-332B-4256-A84F-E8A2E1DF3E1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635896" y="1409398"/>
                    <a:ext cx="824200" cy="461665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2222" b="-18421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矩形 12">
                    <a:extLst>
                      <a:ext uri="{FF2B5EF4-FFF2-40B4-BE49-F238E27FC236}">
                        <a16:creationId xmlns:a16="http://schemas.microsoft.com/office/drawing/2014/main" id="{B5D0374C-E6AD-44D6-A5A1-02C3FF2DB08F}"/>
                      </a:ext>
                    </a:extLst>
                  </p:cNvPr>
                  <p:cNvSpPr/>
                  <p:nvPr/>
                </p:nvSpPr>
                <p:spPr>
                  <a:xfrm>
                    <a:off x="67608" y="1410133"/>
                    <a:ext cx="820225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>
                    <a:defPPr>
                      <a:defRPr lang="zh-TW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tx1"/>
                        </a:solidFill>
                        <a:latin typeface="Calibri" pitchFamily="34" charset="0"/>
                        <a:ea typeface="新細明體" pitchFamily="18" charset="-120"/>
                        <a:cs typeface="+mn-cs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tx1"/>
                        </a:solidFill>
                        <a:latin typeface="Calibri" pitchFamily="34" charset="0"/>
                        <a:ea typeface="新細明體" pitchFamily="18" charset="-120"/>
                        <a:cs typeface="+mn-cs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tx1"/>
                        </a:solidFill>
                        <a:latin typeface="Calibri" pitchFamily="34" charset="0"/>
                        <a:ea typeface="新細明體" pitchFamily="18" charset="-120"/>
                        <a:cs typeface="+mn-cs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tx1"/>
                        </a:solidFill>
                        <a:latin typeface="Calibri" pitchFamily="34" charset="0"/>
                        <a:ea typeface="新細明體" pitchFamily="18" charset="-120"/>
                        <a:cs typeface="+mn-cs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tx1"/>
                        </a:solidFill>
                        <a:latin typeface="Calibri" pitchFamily="34" charset="0"/>
                        <a:ea typeface="新細明體" pitchFamily="18" charset="-120"/>
                        <a:cs typeface="+mn-cs"/>
                      </a:defRPr>
                    </a:lvl5pPr>
                    <a:lvl6pPr marL="2286000" algn="l" defTabSz="914400" rtl="0" eaLnBrk="1" latinLnBrk="0" hangingPunct="1">
                      <a:defRPr kumimoji="1" kern="1200">
                        <a:solidFill>
                          <a:schemeClr val="tx1"/>
                        </a:solidFill>
                        <a:latin typeface="Calibri" pitchFamily="34" charset="0"/>
                        <a:ea typeface="新細明體" pitchFamily="18" charset="-120"/>
                        <a:cs typeface="+mn-cs"/>
                      </a:defRPr>
                    </a:lvl6pPr>
                    <a:lvl7pPr marL="2743200" algn="l" defTabSz="914400" rtl="0" eaLnBrk="1" latinLnBrk="0" hangingPunct="1">
                      <a:defRPr kumimoji="1" kern="1200">
                        <a:solidFill>
                          <a:schemeClr val="tx1"/>
                        </a:solidFill>
                        <a:latin typeface="Calibri" pitchFamily="34" charset="0"/>
                        <a:ea typeface="新細明體" pitchFamily="18" charset="-120"/>
                        <a:cs typeface="+mn-cs"/>
                      </a:defRPr>
                    </a:lvl7pPr>
                    <a:lvl8pPr marL="3200400" algn="l" defTabSz="914400" rtl="0" eaLnBrk="1" latinLnBrk="0" hangingPunct="1">
                      <a:defRPr kumimoji="1" kern="1200">
                        <a:solidFill>
                          <a:schemeClr val="tx1"/>
                        </a:solidFill>
                        <a:latin typeface="Calibri" pitchFamily="34" charset="0"/>
                        <a:ea typeface="新細明體" pitchFamily="18" charset="-120"/>
                        <a:cs typeface="+mn-cs"/>
                      </a:defRPr>
                    </a:lvl8pPr>
                    <a:lvl9pPr marL="3657600" algn="l" defTabSz="914400" rtl="0" eaLnBrk="1" latinLnBrk="0" hangingPunct="1">
                      <a:defRPr kumimoji="1" kern="1200">
                        <a:solidFill>
                          <a:schemeClr val="tx1"/>
                        </a:solidFill>
                        <a:latin typeface="Calibri" pitchFamily="34" charset="0"/>
                        <a:ea typeface="新細明體" pitchFamily="18" charset="-120"/>
                        <a:cs typeface="+mn-cs"/>
                      </a:defRPr>
                    </a:lvl9pPr>
                  </a:lstStyle>
                  <a:p>
                    <a:pPr>
                      <a:spcBef>
                        <a:spcPts val="0"/>
                      </a:spcBef>
                      <a:buSzPct val="70000"/>
                    </a:pPr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kumimoji="0" lang="en-US" altLang="zh-TW" sz="2400" b="0" i="1" smtClean="0">
                              <a:solidFill>
                                <a:srgbClr val="000000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𝑥</m:t>
                          </m:r>
                          <m:r>
                            <a:rPr kumimoji="0" lang="en-US" altLang="zh-TW" sz="2400" i="1">
                              <a:solidFill>
                                <a:srgbClr val="000000"/>
                              </a:solidFill>
                              <a:latin typeface="Cambria Math"/>
                              <a:cs typeface="Times New Roman" pitchFamily="18" charset="0"/>
                            </a:rPr>
                            <m:t>(</m:t>
                          </m:r>
                          <m:r>
                            <a:rPr kumimoji="0" lang="en-US" altLang="zh-TW" sz="2400" i="1">
                              <a:solidFill>
                                <a:srgbClr val="000000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𝑡</m:t>
                          </m:r>
                          <m:r>
                            <a:rPr kumimoji="0" lang="en-US" altLang="zh-TW" sz="2400" i="1">
                              <a:solidFill>
                                <a:srgbClr val="000000"/>
                              </a:solidFill>
                              <a:latin typeface="Cambria Math"/>
                              <a:cs typeface="Times New Roman" pitchFamily="18" charset="0"/>
                            </a:rPr>
                            <m:t>)</m:t>
                          </m:r>
                        </m:oMath>
                      </m:oMathPara>
                    </a14:m>
                    <a:endParaRPr kumimoji="0" lang="zh-TW" altLang="en-US" sz="2400" dirty="0">
                      <a:solidFill>
                        <a:srgbClr val="000000"/>
                      </a:solidFill>
                      <a:latin typeface="Times New Roman" pitchFamily="18" charset="0"/>
                      <a:cs typeface="Times New Roman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3" name="矩形 12">
                    <a:extLst>
                      <a:ext uri="{FF2B5EF4-FFF2-40B4-BE49-F238E27FC236}">
                        <a16:creationId xmlns:a16="http://schemas.microsoft.com/office/drawing/2014/main" id="{B5D0374C-E6AD-44D6-A5A1-02C3FF2DB08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608" y="1410133"/>
                    <a:ext cx="820225" cy="461665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b="-20000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矩形 14">
                  <a:extLst>
                    <a:ext uri="{FF2B5EF4-FFF2-40B4-BE49-F238E27FC236}">
                      <a16:creationId xmlns:a16="http://schemas.microsoft.com/office/drawing/2014/main" id="{F4EEA56E-0094-40B4-A850-1A8AE6F2E405}"/>
                    </a:ext>
                  </a:extLst>
                </p:cNvPr>
                <p:cNvSpPr/>
                <p:nvPr/>
              </p:nvSpPr>
              <p:spPr>
                <a:xfrm>
                  <a:off x="5081837" y="1012827"/>
                  <a:ext cx="824200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>
                  <a:defPPr>
                    <a:defRPr lang="zh-TW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  <a:cs typeface="+mn-cs"/>
                    </a:defRPr>
                  </a:lvl5pPr>
                  <a:lvl6pPr marL="2286000" algn="l" defTabSz="914400" rtl="0" eaLnBrk="1" latinLnBrk="0" hangingPunct="1">
                    <a:defRPr kumimoji="1" kern="1200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  <a:cs typeface="+mn-cs"/>
                    </a:defRPr>
                  </a:lvl6pPr>
                  <a:lvl7pPr marL="2743200" algn="l" defTabSz="914400" rtl="0" eaLnBrk="1" latinLnBrk="0" hangingPunct="1">
                    <a:defRPr kumimoji="1" kern="1200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  <a:cs typeface="+mn-cs"/>
                    </a:defRPr>
                  </a:lvl7pPr>
                  <a:lvl8pPr marL="3200400" algn="l" defTabSz="914400" rtl="0" eaLnBrk="1" latinLnBrk="0" hangingPunct="1">
                    <a:defRPr kumimoji="1" kern="1200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  <a:cs typeface="+mn-cs"/>
                    </a:defRPr>
                  </a:lvl8pPr>
                  <a:lvl9pPr marL="3657600" algn="l" defTabSz="914400" rtl="0" eaLnBrk="1" latinLnBrk="0" hangingPunct="1">
                    <a:defRPr kumimoji="1" kern="1200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  <a:cs typeface="+mn-cs"/>
                    </a:defRPr>
                  </a:lvl9pPr>
                </a:lstStyle>
                <a:p>
                  <a:pPr>
                    <a:spcBef>
                      <a:spcPts val="0"/>
                    </a:spcBef>
                    <a:buSzPct val="70000"/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kumimoji="0" lang="en-US" altLang="zh-TW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h</m:t>
                        </m:r>
                        <m:r>
                          <a:rPr kumimoji="0" lang="en-US" altLang="zh-TW" sz="2400" i="1">
                            <a:solidFill>
                              <a:srgbClr val="000000"/>
                            </a:solidFill>
                            <a:latin typeface="Cambria Math"/>
                            <a:cs typeface="Times New Roman" pitchFamily="18" charset="0"/>
                          </a:rPr>
                          <m:t>(</m:t>
                        </m:r>
                        <m:r>
                          <a:rPr kumimoji="0" lang="en-US" altLang="zh-TW" sz="2400" i="1">
                            <a:solidFill>
                              <a:srgbClr val="000000"/>
                            </a:solidFill>
                            <a:latin typeface="Cambria Math"/>
                            <a:cs typeface="Times New Roman" pitchFamily="18" charset="0"/>
                          </a:rPr>
                          <m:t>𝑡</m:t>
                        </m:r>
                        <m:r>
                          <a:rPr kumimoji="0" lang="en-US" altLang="zh-TW" sz="2400" i="1">
                            <a:solidFill>
                              <a:srgbClr val="000000"/>
                            </a:solidFill>
                            <a:latin typeface="Cambria Math"/>
                            <a:cs typeface="Times New Roman" pitchFamily="18" charset="0"/>
                          </a:rPr>
                          <m:t>)</m:t>
                        </m:r>
                      </m:oMath>
                    </m:oMathPara>
                  </a14:m>
                  <a:endParaRPr kumimoji="0" lang="zh-TW" altLang="en-US" sz="2400" dirty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</mc:Choice>
          <mc:Fallback xmlns="">
            <p:sp>
              <p:nvSpPr>
                <p:cNvPr id="15" name="矩形 14">
                  <a:extLst>
                    <a:ext uri="{FF2B5EF4-FFF2-40B4-BE49-F238E27FC236}">
                      <a16:creationId xmlns:a16="http://schemas.microsoft.com/office/drawing/2014/main" id="{F4EEA56E-0094-40B4-A850-1A8AE6F2E40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81837" y="1012827"/>
                  <a:ext cx="824200" cy="461665"/>
                </a:xfrm>
                <a:prstGeom prst="rect">
                  <a:avLst/>
                </a:prstGeom>
                <a:blipFill>
                  <a:blip r:embed="rId6"/>
                  <a:stretch>
                    <a:fillRect l="-2222" b="-1842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881690711"/>
      </p:ext>
    </p:extLst>
  </p:cSld>
  <p:clrMapOvr>
    <a:masterClrMapping/>
  </p:clrMapOvr>
  <p:transition spd="med">
    <p:cut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25C303-6879-D547-8125-F07718E64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228602"/>
            <a:ext cx="10657633" cy="784225"/>
          </a:xfrm>
        </p:spPr>
        <p:txBody>
          <a:bodyPr/>
          <a:lstStyle/>
          <a:p>
            <a:r>
              <a:rPr lang="en-US" altLang="zh-CN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Response of LTI Systems to Exponential Signal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540E06A-412C-CE41-9E57-121FB374F2B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09872" y="1101387"/>
                <a:ext cx="10958688" cy="5225143"/>
              </a:xfrm>
            </p:spPr>
            <p:txBody>
              <a:bodyPr/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TW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𝑦</m:t>
                      </m:r>
                      <m:d>
                        <m:dPr>
                          <m:ctrlPr>
                            <a:rPr kumimoji="0" lang="en-US" altLang="zh-TW" sz="28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dPr>
                        <m:e>
                          <m:r>
                            <a:rPr kumimoji="0" lang="en-US" altLang="zh-TW" sz="2800" i="1">
                              <a:solidFill>
                                <a:srgbClr val="000000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𝑡</m:t>
                          </m:r>
                        </m:e>
                      </m:d>
                      <m:r>
                        <a:rPr kumimoji="0" lang="en-US" altLang="zh-TW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=</m:t>
                      </m:r>
                      <m:nary>
                        <m:naryPr>
                          <m:ctrlPr>
                            <a:rPr kumimoji="0" lang="en-US" altLang="zh-TW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0" lang="en-US" altLang="zh-TW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−</m:t>
                          </m:r>
                          <m:r>
                            <a:rPr kumimoji="0" lang="en-US" altLang="zh-TW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itchFamily="18" charset="0"/>
                            </a:rPr>
                            <m:t>∞</m:t>
                          </m:r>
                        </m:sub>
                        <m:sup>
                          <m:r>
                            <a:rPr kumimoji="0" lang="en-US" altLang="zh-TW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itchFamily="18" charset="0"/>
                            </a:rPr>
                            <m:t>∞</m:t>
                          </m:r>
                        </m:sup>
                        <m:e>
                          <m:r>
                            <a:rPr kumimoji="0" lang="en-US" altLang="zh-TW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h</m:t>
                          </m:r>
                          <m:d>
                            <m:dPr>
                              <m:ctrlPr>
                                <a:rPr kumimoji="0" lang="en-US" altLang="zh-TW" sz="2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dPr>
                            <m:e>
                              <m:r>
                                <a:rPr kumimoji="0" lang="zh-TW" altLang="en-US" sz="2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𝜏</m:t>
                              </m:r>
                            </m:e>
                          </m:d>
                          <m:r>
                            <a:rPr kumimoji="0" lang="en-US" altLang="zh-TW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𝑥</m:t>
                          </m:r>
                          <m:d>
                            <m:dPr>
                              <m:ctrlPr>
                                <a:rPr kumimoji="0" lang="en-US" altLang="zh-TW" sz="2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dPr>
                            <m:e>
                              <m:r>
                                <a:rPr kumimoji="0" lang="en-US" altLang="zh-TW" sz="2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𝑡</m:t>
                              </m:r>
                              <m:r>
                                <a:rPr kumimoji="0" lang="en-US" altLang="zh-TW" sz="2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−</m:t>
                              </m:r>
                              <m:r>
                                <a:rPr kumimoji="0" lang="zh-TW" altLang="en-US" sz="2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𝜏</m:t>
                              </m:r>
                            </m:e>
                          </m:d>
                          <m:r>
                            <a:rPr kumimoji="0" lang="en-US" altLang="zh-TW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𝑑</m:t>
                          </m:r>
                          <m:r>
                            <a:rPr kumimoji="0" lang="zh-TW" altLang="en-US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𝜏</m:t>
                          </m:r>
                        </m:e>
                      </m:nary>
                    </m:oMath>
                  </m:oMathPara>
                </a14:m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11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TW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=</m:t>
                      </m:r>
                      <m:nary>
                        <m:naryPr>
                          <m:ctrlPr>
                            <a:rPr kumimoji="0" lang="en-US" altLang="zh-TW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0" lang="en-US" altLang="zh-TW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−</m:t>
                          </m:r>
                          <m:r>
                            <a:rPr kumimoji="0" lang="en-US" altLang="zh-TW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itchFamily="18" charset="0"/>
                            </a:rPr>
                            <m:t>∞</m:t>
                          </m:r>
                        </m:sub>
                        <m:sup>
                          <m:r>
                            <a:rPr kumimoji="0" lang="en-US" altLang="zh-TW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itchFamily="18" charset="0"/>
                            </a:rPr>
                            <m:t>∞</m:t>
                          </m:r>
                        </m:sup>
                        <m:e>
                          <m:r>
                            <a:rPr kumimoji="0" lang="en-US" altLang="zh-TW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h</m:t>
                          </m:r>
                          <m:d>
                            <m:dPr>
                              <m:ctrlPr>
                                <a:rPr kumimoji="0" lang="en-US" altLang="zh-TW" sz="2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dPr>
                            <m:e>
                              <m:r>
                                <a:rPr kumimoji="0" lang="zh-TW" altLang="en-US" sz="2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𝜏</m:t>
                              </m:r>
                            </m:e>
                          </m:d>
                          <m:sSup>
                            <m:sSupPr>
                              <m:ctrlPr>
                                <a:rPr kumimoji="0" lang="en-US" altLang="zh-TW" sz="2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sSupPr>
                            <m:e>
                              <m:r>
                                <a:rPr kumimoji="0" lang="en-US" altLang="zh-TW" sz="2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kumimoji="0" lang="en-US" altLang="zh-TW" sz="2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𝑠</m:t>
                              </m:r>
                              <m:r>
                                <a:rPr lang="en-US" altLang="zh-CN" sz="280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zh-CN" altLang="en-US" sz="28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𝜏</m:t>
                              </m:r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a:rPr kumimoji="0" lang="en-US" altLang="zh-TW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𝑑</m:t>
                          </m:r>
                          <m:r>
                            <a:rPr kumimoji="0" lang="zh-TW" altLang="en-US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𝜏</m:t>
                          </m:r>
                        </m:e>
                      </m:nary>
                      <m:r>
                        <a:rPr lang="en-US" altLang="zh-TW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altLang="zh-TW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−</m:t>
                          </m:r>
                          <m:r>
                            <a:rPr lang="en-US" altLang="zh-TW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altLang="zh-TW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altLang="zh-TW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TW" sz="2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𝑠</m:t>
                              </m:r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sup>
                          </m:sSup>
                          <m:r>
                            <a:rPr lang="en-US" altLang="zh-TW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h</m:t>
                          </m:r>
                          <m:d>
                            <m:dPr>
                              <m:ctrlPr>
                                <a:rPr lang="en-US" altLang="zh-TW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dPr>
                            <m:e>
                              <m:r>
                                <a:rPr lang="zh-TW" altLang="en-US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𝜏</m:t>
                              </m:r>
                            </m:e>
                          </m:d>
                          <m:sSup>
                            <m:sSupPr>
                              <m:ctrlPr>
                                <a:rPr lang="en-US" altLang="zh-TW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TW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−</m:t>
                              </m:r>
                              <m:r>
                                <a:rPr lang="en-US" altLang="zh-TW" sz="2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𝑠</m:t>
                              </m:r>
                              <m:r>
                                <a:rPr lang="zh-CN" altLang="en-US" sz="28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𝜏</m:t>
                              </m:r>
                            </m:sup>
                          </m:sSup>
                          <m:r>
                            <a:rPr lang="en-US" altLang="zh-TW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𝑑</m:t>
                          </m:r>
                          <m:r>
                            <a:rPr lang="zh-TW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𝜏</m:t>
                          </m:r>
                        </m:e>
                      </m:nary>
                    </m:oMath>
                  </m:oMathPara>
                </a14:m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1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TW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pPr>
                        <m:e>
                          <m:r>
                            <a:rPr lang="en-US" altLang="zh-TW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TW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𝑠</m:t>
                          </m:r>
                          <m:r>
                            <a:rPr lang="en-US" altLang="zh-CN" sz="28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sup>
                      </m:sSup>
                      <m:nary>
                        <m:naryPr>
                          <m:ctrlPr>
                            <a:rPr kumimoji="0" lang="en-US" altLang="zh-TW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0" lang="en-US" altLang="zh-TW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−</m:t>
                          </m:r>
                          <m:r>
                            <a:rPr kumimoji="0" lang="en-US" altLang="zh-TW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itchFamily="18" charset="0"/>
                            </a:rPr>
                            <m:t>∞</m:t>
                          </m:r>
                        </m:sub>
                        <m:sup>
                          <m:r>
                            <a:rPr kumimoji="0" lang="en-US" altLang="zh-TW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itchFamily="18" charset="0"/>
                            </a:rPr>
                            <m:t>∞</m:t>
                          </m:r>
                        </m:sup>
                        <m:e>
                          <m:r>
                            <a:rPr kumimoji="0" lang="en-US" altLang="zh-TW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h</m:t>
                          </m:r>
                          <m:d>
                            <m:dPr>
                              <m:ctrlPr>
                                <a:rPr kumimoji="0" lang="en-US" altLang="zh-TW" sz="2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dPr>
                            <m:e>
                              <m:r>
                                <a:rPr kumimoji="0" lang="zh-TW" altLang="en-US" sz="2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𝜏</m:t>
                              </m:r>
                            </m:e>
                          </m:d>
                          <m:sSup>
                            <m:sSupPr>
                              <m:ctrlPr>
                                <a:rPr kumimoji="0" lang="en-US" altLang="zh-TW" sz="2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sSupPr>
                            <m:e>
                              <m:r>
                                <a:rPr kumimoji="0" lang="en-US" altLang="zh-TW" sz="2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kumimoji="0" lang="en-US" altLang="zh-TW" sz="2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−</m:t>
                              </m:r>
                              <m:r>
                                <a:rPr kumimoji="0" lang="en-US" altLang="zh-TW" sz="2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𝑠</m:t>
                              </m:r>
                              <m:r>
                                <a:rPr lang="zh-CN" altLang="en-US" sz="28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𝜏</m:t>
                              </m:r>
                            </m:sup>
                          </m:sSup>
                          <m:r>
                            <a:rPr kumimoji="0" lang="en-US" altLang="zh-TW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𝑑</m:t>
                          </m:r>
                          <m:r>
                            <a:rPr kumimoji="0" lang="zh-TW" altLang="en-US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𝜏</m:t>
                          </m:r>
                        </m:e>
                      </m:nary>
                    </m:oMath>
                  </m:oMathPara>
                </a14:m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zh-TW" altLang="en-US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540E06A-412C-CE41-9E57-121FB374F2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09872" y="1101387"/>
                <a:ext cx="10958688" cy="5225143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5E636C3-A315-5A44-AEB6-E49847757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B14B3-731A-4352-BC82-B1993596BD11}" type="slidenum">
              <a:rPr lang="zh-CN" altLang="en-US" smtClean="0"/>
              <a:pPr/>
              <a:t>19</a:t>
            </a:fld>
            <a:endParaRPr lang="zh-CN" altLang="en-US" dirty="0"/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0E8573E3-0CEF-4E22-AB1C-CE44B83721D6}"/>
              </a:ext>
            </a:extLst>
          </p:cNvPr>
          <p:cNvGrpSpPr/>
          <p:nvPr/>
        </p:nvGrpSpPr>
        <p:grpSpPr>
          <a:xfrm>
            <a:off x="2851812" y="1314776"/>
            <a:ext cx="4961655" cy="1018523"/>
            <a:chOff x="2730514" y="1012827"/>
            <a:chExt cx="4961655" cy="1018523"/>
          </a:xfrm>
        </p:grpSpPr>
        <p:grpSp>
          <p:nvGrpSpPr>
            <p:cNvPr id="8" name="群組 3">
              <a:extLst>
                <a:ext uri="{FF2B5EF4-FFF2-40B4-BE49-F238E27FC236}">
                  <a16:creationId xmlns:a16="http://schemas.microsoft.com/office/drawing/2014/main" id="{D1C2F23E-604E-4A08-8F1C-C9E369E7CC68}"/>
                </a:ext>
              </a:extLst>
            </p:cNvPr>
            <p:cNvGrpSpPr/>
            <p:nvPr/>
          </p:nvGrpSpPr>
          <p:grpSpPr>
            <a:xfrm>
              <a:off x="2730514" y="1257950"/>
              <a:ext cx="4961655" cy="773400"/>
              <a:chOff x="-501559" y="1409398"/>
              <a:chExt cx="4961655" cy="773400"/>
            </a:xfrm>
          </p:grpSpPr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FB8D9201-2665-47EF-B04D-36C1E04CD8D8}"/>
                  </a:ext>
                </a:extLst>
              </p:cNvPr>
              <p:cNvSpPr/>
              <p:nvPr/>
            </p:nvSpPr>
            <p:spPr>
              <a:xfrm>
                <a:off x="1763688" y="1628800"/>
                <a:ext cx="864096" cy="553998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Ins="90000" rtlCol="0" anchor="ctr" anchorCtr="0">
                <a:spAutoFit/>
              </a:bodyPr>
              <a:lstStyle>
                <a:defPPr>
                  <a:defRPr lang="zh-TW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buSzPct val="70000"/>
                </a:pPr>
                <a:r>
                  <a:rPr kumimoji="0" lang="en-US" altLang="zh-TW" sz="3000" dirty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LTI</a:t>
                </a:r>
                <a:endParaRPr kumimoji="0" lang="zh-TW" altLang="en-US" sz="30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cxnSp>
            <p:nvCxnSpPr>
              <p:cNvPr id="10" name="直線單箭頭接點 5">
                <a:extLst>
                  <a:ext uri="{FF2B5EF4-FFF2-40B4-BE49-F238E27FC236}">
                    <a16:creationId xmlns:a16="http://schemas.microsoft.com/office/drawing/2014/main" id="{BF480817-EA5E-46C7-95CC-F86B0C1601C3}"/>
                  </a:ext>
                </a:extLst>
              </p:cNvPr>
              <p:cNvCxnSpPr>
                <a:cxnSpLocks/>
                <a:stCxn id="9" idx="3"/>
              </p:cNvCxnSpPr>
              <p:nvPr/>
            </p:nvCxnSpPr>
            <p:spPr>
              <a:xfrm>
                <a:off x="2627784" y="1905799"/>
                <a:ext cx="1080000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11" name="直線單箭頭接點 6">
                <a:extLst>
                  <a:ext uri="{FF2B5EF4-FFF2-40B4-BE49-F238E27FC236}">
                    <a16:creationId xmlns:a16="http://schemas.microsoft.com/office/drawing/2014/main" id="{A1862AF4-7485-4F5E-AED4-DCDC4518E4B3}"/>
                  </a:ext>
                </a:extLst>
              </p:cNvPr>
              <p:cNvCxnSpPr/>
              <p:nvPr/>
            </p:nvCxnSpPr>
            <p:spPr>
              <a:xfrm>
                <a:off x="683568" y="1904400"/>
                <a:ext cx="1080000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矩形 11">
                    <a:extLst>
                      <a:ext uri="{FF2B5EF4-FFF2-40B4-BE49-F238E27FC236}">
                        <a16:creationId xmlns:a16="http://schemas.microsoft.com/office/drawing/2014/main" id="{35AA3B82-332B-4256-A84F-E8A2E1DF3E13}"/>
                      </a:ext>
                    </a:extLst>
                  </p:cNvPr>
                  <p:cNvSpPr/>
                  <p:nvPr/>
                </p:nvSpPr>
                <p:spPr>
                  <a:xfrm>
                    <a:off x="3635896" y="1409398"/>
                    <a:ext cx="824200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>
                    <a:defPPr>
                      <a:defRPr lang="zh-TW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tx1"/>
                        </a:solidFill>
                        <a:latin typeface="Calibri" pitchFamily="34" charset="0"/>
                        <a:ea typeface="新細明體" pitchFamily="18" charset="-120"/>
                        <a:cs typeface="+mn-cs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tx1"/>
                        </a:solidFill>
                        <a:latin typeface="Calibri" pitchFamily="34" charset="0"/>
                        <a:ea typeface="新細明體" pitchFamily="18" charset="-120"/>
                        <a:cs typeface="+mn-cs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tx1"/>
                        </a:solidFill>
                        <a:latin typeface="Calibri" pitchFamily="34" charset="0"/>
                        <a:ea typeface="新細明體" pitchFamily="18" charset="-120"/>
                        <a:cs typeface="+mn-cs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tx1"/>
                        </a:solidFill>
                        <a:latin typeface="Calibri" pitchFamily="34" charset="0"/>
                        <a:ea typeface="新細明體" pitchFamily="18" charset="-120"/>
                        <a:cs typeface="+mn-cs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tx1"/>
                        </a:solidFill>
                        <a:latin typeface="Calibri" pitchFamily="34" charset="0"/>
                        <a:ea typeface="新細明體" pitchFamily="18" charset="-120"/>
                        <a:cs typeface="+mn-cs"/>
                      </a:defRPr>
                    </a:lvl5pPr>
                    <a:lvl6pPr marL="2286000" algn="l" defTabSz="914400" rtl="0" eaLnBrk="1" latinLnBrk="0" hangingPunct="1">
                      <a:defRPr kumimoji="1" kern="1200">
                        <a:solidFill>
                          <a:schemeClr val="tx1"/>
                        </a:solidFill>
                        <a:latin typeface="Calibri" pitchFamily="34" charset="0"/>
                        <a:ea typeface="新細明體" pitchFamily="18" charset="-120"/>
                        <a:cs typeface="+mn-cs"/>
                      </a:defRPr>
                    </a:lvl6pPr>
                    <a:lvl7pPr marL="2743200" algn="l" defTabSz="914400" rtl="0" eaLnBrk="1" latinLnBrk="0" hangingPunct="1">
                      <a:defRPr kumimoji="1" kern="1200">
                        <a:solidFill>
                          <a:schemeClr val="tx1"/>
                        </a:solidFill>
                        <a:latin typeface="Calibri" pitchFamily="34" charset="0"/>
                        <a:ea typeface="新細明體" pitchFamily="18" charset="-120"/>
                        <a:cs typeface="+mn-cs"/>
                      </a:defRPr>
                    </a:lvl7pPr>
                    <a:lvl8pPr marL="3200400" algn="l" defTabSz="914400" rtl="0" eaLnBrk="1" latinLnBrk="0" hangingPunct="1">
                      <a:defRPr kumimoji="1" kern="1200">
                        <a:solidFill>
                          <a:schemeClr val="tx1"/>
                        </a:solidFill>
                        <a:latin typeface="Calibri" pitchFamily="34" charset="0"/>
                        <a:ea typeface="新細明體" pitchFamily="18" charset="-120"/>
                        <a:cs typeface="+mn-cs"/>
                      </a:defRPr>
                    </a:lvl8pPr>
                    <a:lvl9pPr marL="3657600" algn="l" defTabSz="914400" rtl="0" eaLnBrk="1" latinLnBrk="0" hangingPunct="1">
                      <a:defRPr kumimoji="1" kern="1200">
                        <a:solidFill>
                          <a:schemeClr val="tx1"/>
                        </a:solidFill>
                        <a:latin typeface="Calibri" pitchFamily="34" charset="0"/>
                        <a:ea typeface="新細明體" pitchFamily="18" charset="-120"/>
                        <a:cs typeface="+mn-cs"/>
                      </a:defRPr>
                    </a:lvl9pPr>
                  </a:lstStyle>
                  <a:p>
                    <a:pPr>
                      <a:spcBef>
                        <a:spcPts val="0"/>
                      </a:spcBef>
                      <a:buSzPct val="70000"/>
                    </a:pPr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kumimoji="0" lang="en-US" altLang="zh-TW" sz="2400" b="0" i="1" smtClean="0">
                              <a:solidFill>
                                <a:srgbClr val="000000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𝑦</m:t>
                          </m:r>
                          <m:r>
                            <a:rPr kumimoji="0" lang="en-US" altLang="zh-TW" sz="2400" i="1">
                              <a:solidFill>
                                <a:srgbClr val="000000"/>
                              </a:solidFill>
                              <a:latin typeface="Cambria Math"/>
                              <a:cs typeface="Times New Roman" pitchFamily="18" charset="0"/>
                            </a:rPr>
                            <m:t>(</m:t>
                          </m:r>
                          <m:r>
                            <a:rPr kumimoji="0" lang="en-US" altLang="zh-TW" sz="2400" i="1">
                              <a:solidFill>
                                <a:srgbClr val="000000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𝑡</m:t>
                          </m:r>
                          <m:r>
                            <a:rPr kumimoji="0" lang="en-US" altLang="zh-TW" sz="2400" i="1">
                              <a:solidFill>
                                <a:srgbClr val="000000"/>
                              </a:solidFill>
                              <a:latin typeface="Cambria Math"/>
                              <a:cs typeface="Times New Roman" pitchFamily="18" charset="0"/>
                            </a:rPr>
                            <m:t>)</m:t>
                          </m:r>
                        </m:oMath>
                      </m:oMathPara>
                    </a14:m>
                    <a:endParaRPr kumimoji="0" lang="zh-TW" altLang="en-US" sz="2400" dirty="0">
                      <a:solidFill>
                        <a:srgbClr val="000000"/>
                      </a:solidFill>
                      <a:latin typeface="Times New Roman" pitchFamily="18" charset="0"/>
                      <a:cs typeface="Times New Roman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2" name="矩形 11">
                    <a:extLst>
                      <a:ext uri="{FF2B5EF4-FFF2-40B4-BE49-F238E27FC236}">
                        <a16:creationId xmlns:a16="http://schemas.microsoft.com/office/drawing/2014/main" id="{35AA3B82-332B-4256-A84F-E8A2E1DF3E1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635896" y="1409398"/>
                    <a:ext cx="824200" cy="461665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2222" b="-18421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矩形 12">
                    <a:extLst>
                      <a:ext uri="{FF2B5EF4-FFF2-40B4-BE49-F238E27FC236}">
                        <a16:creationId xmlns:a16="http://schemas.microsoft.com/office/drawing/2014/main" id="{B5D0374C-E6AD-44D6-A5A1-02C3FF2DB08F}"/>
                      </a:ext>
                    </a:extLst>
                  </p:cNvPr>
                  <p:cNvSpPr/>
                  <p:nvPr/>
                </p:nvSpPr>
                <p:spPr>
                  <a:xfrm>
                    <a:off x="-501559" y="1420415"/>
                    <a:ext cx="1622432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>
                    <a:defPPr>
                      <a:defRPr lang="zh-TW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tx1"/>
                        </a:solidFill>
                        <a:latin typeface="Calibri" pitchFamily="34" charset="0"/>
                        <a:ea typeface="新細明體" pitchFamily="18" charset="-120"/>
                        <a:cs typeface="+mn-cs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tx1"/>
                        </a:solidFill>
                        <a:latin typeface="Calibri" pitchFamily="34" charset="0"/>
                        <a:ea typeface="新細明體" pitchFamily="18" charset="-120"/>
                        <a:cs typeface="+mn-cs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tx1"/>
                        </a:solidFill>
                        <a:latin typeface="Calibri" pitchFamily="34" charset="0"/>
                        <a:ea typeface="新細明體" pitchFamily="18" charset="-120"/>
                        <a:cs typeface="+mn-cs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tx1"/>
                        </a:solidFill>
                        <a:latin typeface="Calibri" pitchFamily="34" charset="0"/>
                        <a:ea typeface="新細明體" pitchFamily="18" charset="-120"/>
                        <a:cs typeface="+mn-cs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tx1"/>
                        </a:solidFill>
                        <a:latin typeface="Calibri" pitchFamily="34" charset="0"/>
                        <a:ea typeface="新細明體" pitchFamily="18" charset="-120"/>
                        <a:cs typeface="+mn-cs"/>
                      </a:defRPr>
                    </a:lvl5pPr>
                    <a:lvl6pPr marL="2286000" algn="l" defTabSz="914400" rtl="0" eaLnBrk="1" latinLnBrk="0" hangingPunct="1">
                      <a:defRPr kumimoji="1" kern="1200">
                        <a:solidFill>
                          <a:schemeClr val="tx1"/>
                        </a:solidFill>
                        <a:latin typeface="Calibri" pitchFamily="34" charset="0"/>
                        <a:ea typeface="新細明體" pitchFamily="18" charset="-120"/>
                        <a:cs typeface="+mn-cs"/>
                      </a:defRPr>
                    </a:lvl6pPr>
                    <a:lvl7pPr marL="2743200" algn="l" defTabSz="914400" rtl="0" eaLnBrk="1" latinLnBrk="0" hangingPunct="1">
                      <a:defRPr kumimoji="1" kern="1200">
                        <a:solidFill>
                          <a:schemeClr val="tx1"/>
                        </a:solidFill>
                        <a:latin typeface="Calibri" pitchFamily="34" charset="0"/>
                        <a:ea typeface="新細明體" pitchFamily="18" charset="-120"/>
                        <a:cs typeface="+mn-cs"/>
                      </a:defRPr>
                    </a:lvl7pPr>
                    <a:lvl8pPr marL="3200400" algn="l" defTabSz="914400" rtl="0" eaLnBrk="1" latinLnBrk="0" hangingPunct="1">
                      <a:defRPr kumimoji="1" kern="1200">
                        <a:solidFill>
                          <a:schemeClr val="tx1"/>
                        </a:solidFill>
                        <a:latin typeface="Calibri" pitchFamily="34" charset="0"/>
                        <a:ea typeface="新細明體" pitchFamily="18" charset="-120"/>
                        <a:cs typeface="+mn-cs"/>
                      </a:defRPr>
                    </a:lvl8pPr>
                    <a:lvl9pPr marL="3657600" algn="l" defTabSz="914400" rtl="0" eaLnBrk="1" latinLnBrk="0" hangingPunct="1">
                      <a:defRPr kumimoji="1" kern="1200">
                        <a:solidFill>
                          <a:schemeClr val="tx1"/>
                        </a:solidFill>
                        <a:latin typeface="Calibri" pitchFamily="34" charset="0"/>
                        <a:ea typeface="新細明體" pitchFamily="18" charset="-120"/>
                        <a:cs typeface="+mn-cs"/>
                      </a:defRPr>
                    </a:lvl9pPr>
                  </a:lstStyle>
                  <a:p>
                    <a:pPr>
                      <a:spcBef>
                        <a:spcPts val="0"/>
                      </a:spcBef>
                      <a:buSzPct val="70000"/>
                    </a:pPr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kumimoji="0" lang="en-US" altLang="zh-TW" sz="2400" b="0" i="1" smtClean="0">
                              <a:solidFill>
                                <a:srgbClr val="000000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𝑥</m:t>
                          </m:r>
                          <m:d>
                            <m:dPr>
                              <m:ctrlPr>
                                <a:rPr kumimoji="0" lang="en-US" altLang="zh-TW" sz="2400" b="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dPr>
                            <m:e>
                              <m:r>
                                <a:rPr kumimoji="0" lang="en-US" altLang="zh-TW" sz="2400" i="1">
                                  <a:solidFill>
                                    <a:srgbClr val="000000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kumimoji="0" lang="en-US" altLang="zh-TW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sup>
                          </m:sSup>
                        </m:oMath>
                      </m:oMathPara>
                    </a14:m>
                    <a:endParaRPr kumimoji="0" lang="zh-TW" altLang="en-US" sz="2400" dirty="0">
                      <a:solidFill>
                        <a:srgbClr val="000000"/>
                      </a:solidFill>
                      <a:latin typeface="Times New Roman" pitchFamily="18" charset="0"/>
                      <a:cs typeface="Times New Roman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3" name="矩形 12">
                    <a:extLst>
                      <a:ext uri="{FF2B5EF4-FFF2-40B4-BE49-F238E27FC236}">
                        <a16:creationId xmlns:a16="http://schemas.microsoft.com/office/drawing/2014/main" id="{B5D0374C-E6AD-44D6-A5A1-02C3FF2DB08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-501559" y="1420415"/>
                    <a:ext cx="1622432" cy="461665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矩形 14">
                  <a:extLst>
                    <a:ext uri="{FF2B5EF4-FFF2-40B4-BE49-F238E27FC236}">
                      <a16:creationId xmlns:a16="http://schemas.microsoft.com/office/drawing/2014/main" id="{F4EEA56E-0094-40B4-A850-1A8AE6F2E405}"/>
                    </a:ext>
                  </a:extLst>
                </p:cNvPr>
                <p:cNvSpPr/>
                <p:nvPr/>
              </p:nvSpPr>
              <p:spPr>
                <a:xfrm>
                  <a:off x="5081837" y="1012827"/>
                  <a:ext cx="824200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>
                  <a:defPPr>
                    <a:defRPr lang="zh-TW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  <a:cs typeface="+mn-cs"/>
                    </a:defRPr>
                  </a:lvl5pPr>
                  <a:lvl6pPr marL="2286000" algn="l" defTabSz="914400" rtl="0" eaLnBrk="1" latinLnBrk="0" hangingPunct="1">
                    <a:defRPr kumimoji="1" kern="1200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  <a:cs typeface="+mn-cs"/>
                    </a:defRPr>
                  </a:lvl6pPr>
                  <a:lvl7pPr marL="2743200" algn="l" defTabSz="914400" rtl="0" eaLnBrk="1" latinLnBrk="0" hangingPunct="1">
                    <a:defRPr kumimoji="1" kern="1200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  <a:cs typeface="+mn-cs"/>
                    </a:defRPr>
                  </a:lvl7pPr>
                  <a:lvl8pPr marL="3200400" algn="l" defTabSz="914400" rtl="0" eaLnBrk="1" latinLnBrk="0" hangingPunct="1">
                    <a:defRPr kumimoji="1" kern="1200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  <a:cs typeface="+mn-cs"/>
                    </a:defRPr>
                  </a:lvl8pPr>
                  <a:lvl9pPr marL="3657600" algn="l" defTabSz="914400" rtl="0" eaLnBrk="1" latinLnBrk="0" hangingPunct="1">
                    <a:defRPr kumimoji="1" kern="1200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  <a:cs typeface="+mn-cs"/>
                    </a:defRPr>
                  </a:lvl9pPr>
                </a:lstStyle>
                <a:p>
                  <a:pPr>
                    <a:spcBef>
                      <a:spcPts val="0"/>
                    </a:spcBef>
                    <a:buSzPct val="70000"/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kumimoji="0" lang="en-US" altLang="zh-TW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h</m:t>
                        </m:r>
                        <m:r>
                          <a:rPr kumimoji="0" lang="en-US" altLang="zh-TW" sz="2400" i="1">
                            <a:solidFill>
                              <a:srgbClr val="000000"/>
                            </a:solidFill>
                            <a:latin typeface="Cambria Math"/>
                            <a:cs typeface="Times New Roman" pitchFamily="18" charset="0"/>
                          </a:rPr>
                          <m:t>(</m:t>
                        </m:r>
                        <m:r>
                          <a:rPr kumimoji="0" lang="en-US" altLang="zh-TW" sz="2400" i="1">
                            <a:solidFill>
                              <a:srgbClr val="000000"/>
                            </a:solidFill>
                            <a:latin typeface="Cambria Math"/>
                            <a:cs typeface="Times New Roman" pitchFamily="18" charset="0"/>
                          </a:rPr>
                          <m:t>𝑡</m:t>
                        </m:r>
                        <m:r>
                          <a:rPr kumimoji="0" lang="en-US" altLang="zh-TW" sz="2400" i="1">
                            <a:solidFill>
                              <a:srgbClr val="000000"/>
                            </a:solidFill>
                            <a:latin typeface="Cambria Math"/>
                            <a:cs typeface="Times New Roman" pitchFamily="18" charset="0"/>
                          </a:rPr>
                          <m:t>)</m:t>
                        </m:r>
                      </m:oMath>
                    </m:oMathPara>
                  </a14:m>
                  <a:endParaRPr kumimoji="0" lang="zh-TW" altLang="en-US" sz="2400" dirty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</mc:Choice>
          <mc:Fallback xmlns="">
            <p:sp>
              <p:nvSpPr>
                <p:cNvPr id="15" name="矩形 14">
                  <a:extLst>
                    <a:ext uri="{FF2B5EF4-FFF2-40B4-BE49-F238E27FC236}">
                      <a16:creationId xmlns:a16="http://schemas.microsoft.com/office/drawing/2014/main" id="{F4EEA56E-0094-40B4-A850-1A8AE6F2E40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81837" y="1012827"/>
                  <a:ext cx="824200" cy="461665"/>
                </a:xfrm>
                <a:prstGeom prst="rect">
                  <a:avLst/>
                </a:prstGeom>
                <a:blipFill>
                  <a:blip r:embed="rId6"/>
                  <a:stretch>
                    <a:fillRect l="-2222" b="-20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732264338"/>
      </p:ext>
    </p:extLst>
  </p:cSld>
  <p:clrMapOvr>
    <a:masterClrMapping/>
  </p:clrMapOvr>
  <p:transition spd="med">
    <p:cut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25C303-6879-D547-8125-F07718E64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228602"/>
            <a:ext cx="10657633" cy="784225"/>
          </a:xfrm>
        </p:spPr>
        <p:txBody>
          <a:bodyPr/>
          <a:lstStyle/>
          <a:p>
            <a:r>
              <a:rPr lang="en-US" altLang="zh-CN" sz="3200" b="1" dirty="0">
                <a:solidFill>
                  <a:srgbClr val="527BB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Outline: </a:t>
            </a:r>
            <a:r>
              <a:rPr lang="en-US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Lecture 4: </a:t>
            </a:r>
            <a:r>
              <a:rPr lang="en-US" altLang="zh-CN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Fourier Series of Continuous-time Signals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540E06A-412C-CE41-9E57-121FB374F2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400" y="1639890"/>
            <a:ext cx="10213767" cy="4583110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Time/Frequency Domain</a:t>
            </a:r>
          </a:p>
          <a:p>
            <a:pPr marL="0" indent="0">
              <a:buNone/>
            </a:pPr>
            <a:endParaRPr lang="en-US" altLang="zh-CN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Response of LTI Systems to Exponential Signal</a:t>
            </a:r>
          </a:p>
          <a:p>
            <a:pPr marL="0" indent="0">
              <a:buNone/>
            </a:pPr>
            <a:endParaRPr lang="en-US" altLang="zh-CN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Fourier Series</a:t>
            </a:r>
          </a:p>
          <a:p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Fourier Series Representation</a:t>
            </a:r>
          </a:p>
          <a:p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Convergence Issue</a:t>
            </a:r>
          </a:p>
          <a:p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Fourier Series Properties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5E636C3-A315-5A44-AEB6-E49847757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B14B3-731A-4352-BC82-B1993596BD11}" type="slidenum">
              <a:rPr lang="zh-CN" altLang="en-US" smtClean="0"/>
              <a:pPr/>
              <a:t>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71193417"/>
      </p:ext>
    </p:extLst>
  </p:cSld>
  <p:clrMapOvr>
    <a:masterClrMapping/>
  </p:clrMapOvr>
  <p:transition spd="med">
    <p:cut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25C303-6879-D547-8125-F07718E64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228602"/>
            <a:ext cx="10657633" cy="784225"/>
          </a:xfrm>
        </p:spPr>
        <p:txBody>
          <a:bodyPr/>
          <a:lstStyle/>
          <a:p>
            <a:r>
              <a:rPr lang="en-US" altLang="zh-CN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Response of LTI Systems to Exponential Signal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540E06A-412C-CE41-9E57-121FB374F2B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09872" y="1101387"/>
                <a:ext cx="10958688" cy="5225143"/>
              </a:xfrm>
            </p:spPr>
            <p:txBody>
              <a:bodyPr/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TW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𝑦</m:t>
                      </m:r>
                      <m:d>
                        <m:dPr>
                          <m:ctrlPr>
                            <a:rPr kumimoji="0" lang="en-US" altLang="zh-TW" sz="28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dPr>
                        <m:e>
                          <m:r>
                            <a:rPr kumimoji="0" lang="en-US" altLang="zh-TW" sz="2800" i="1">
                              <a:solidFill>
                                <a:srgbClr val="000000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𝑡</m:t>
                          </m:r>
                        </m:e>
                      </m:d>
                      <m:r>
                        <a:rPr kumimoji="0" lang="en-US" altLang="zh-TW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pPr>
                        <m:e>
                          <m:r>
                            <a:rPr lang="en-US" altLang="zh-TW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TW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𝑠</m:t>
                          </m:r>
                          <m:r>
                            <a:rPr lang="en-US" altLang="zh-CN" sz="28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sup>
                      </m:sSup>
                      <m:nary>
                        <m:naryPr>
                          <m:ctrlPr>
                            <a:rPr lang="en-US" altLang="zh-TW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−</m:t>
                          </m:r>
                          <m:r>
                            <a:rPr lang="en-US" altLang="zh-TW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altLang="zh-TW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altLang="zh-TW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h</m:t>
                          </m:r>
                          <m:d>
                            <m:dPr>
                              <m:ctrlPr>
                                <a:rPr lang="en-US" altLang="zh-TW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dPr>
                            <m:e>
                              <m:r>
                                <a:rPr lang="zh-TW" altLang="en-US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𝜏</m:t>
                              </m:r>
                            </m:e>
                          </m:d>
                          <m:sSup>
                            <m:sSupPr>
                              <m:ctrlPr>
                                <a:rPr lang="en-US" altLang="zh-TW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TW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−</m:t>
                              </m:r>
                              <m:r>
                                <a:rPr lang="en-US" altLang="zh-TW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𝑠</m:t>
                              </m:r>
                              <m:r>
                                <a:rPr lang="zh-CN" altLang="en-US" sz="28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𝜏</m:t>
                              </m:r>
                            </m:sup>
                          </m:sSup>
                          <m:r>
                            <a:rPr lang="en-US" altLang="zh-TW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𝑑</m:t>
                          </m:r>
                          <m:r>
                            <a:rPr lang="zh-TW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𝜏</m:t>
                          </m:r>
                        </m:e>
                      </m:nary>
                    </m:oMath>
                  </m:oMathPara>
                </a14:m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nary>
                      <m:naryPr>
                        <m:ctrlPr>
                          <a:rPr kumimoji="0" lang="en-US" altLang="zh-TW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0" lang="en-US" altLang="zh-TW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−</m:t>
                        </m:r>
                        <m:r>
                          <a:rPr kumimoji="0" lang="en-US" altLang="zh-TW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  <m:t>∞</m:t>
                        </m:r>
                      </m:sub>
                      <m:sup>
                        <m:r>
                          <a:rPr kumimoji="0" lang="en-US" altLang="zh-TW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  <m:t>∞</m:t>
                        </m:r>
                      </m:sup>
                      <m:e>
                        <m:r>
                          <a:rPr kumimoji="0" lang="en-US" altLang="zh-TW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h</m:t>
                        </m:r>
                        <m:d>
                          <m:dPr>
                            <m:ctrlPr>
                              <a:rPr kumimoji="0" lang="en-US" altLang="zh-TW" sz="2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dPr>
                          <m:e>
                            <m:r>
                              <a:rPr kumimoji="0" lang="zh-TW" altLang="en-US" sz="2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𝜏</m:t>
                            </m:r>
                          </m:e>
                        </m:d>
                        <m:sSup>
                          <m:sSupPr>
                            <m:ctrlPr>
                              <a:rPr kumimoji="0" lang="en-US" altLang="zh-TW" sz="2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kumimoji="0" lang="en-US" altLang="zh-TW" sz="2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−</m:t>
                            </m:r>
                            <m:r>
                              <a:rPr kumimoji="0" lang="en-US" altLang="zh-TW" sz="2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𝑠</m:t>
                            </m:r>
                            <m:r>
                              <a:rPr lang="zh-CN" altLang="en-US" sz="28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𝜏</m:t>
                            </m:r>
                          </m:sup>
                        </m:sSup>
                        <m:r>
                          <a:rPr kumimoji="0" lang="en-US" altLang="zh-TW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𝑑</m:t>
                        </m:r>
                        <m:r>
                          <a:rPr kumimoji="0" lang="zh-TW" alt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𝜏</m:t>
                        </m:r>
                      </m:e>
                    </m:nary>
                  </m:oMath>
                </a14:m>
                <a:r>
                  <a:rPr kumimoji="0" lang="en-US" altLang="zh-TW" sz="2800" b="0" dirty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 is a constant, thus we define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sz="28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H</m:t>
                    </m:r>
                    <m:d>
                      <m:dPr>
                        <m:ctrlPr>
                          <a:rPr lang="en-US" altLang="zh-TW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TW" sz="28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s</m:t>
                        </m:r>
                      </m:e>
                    </m:d>
                    <m:r>
                      <a:rPr lang="en-US" altLang="zh-TW" sz="28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=</m:t>
                    </m:r>
                    <m:nary>
                      <m:naryPr>
                        <m:ctrlPr>
                          <a:rPr lang="en-US" altLang="zh-TW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TW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−</m:t>
                        </m:r>
                        <m:r>
                          <a:rPr lang="en-US" altLang="zh-TW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  <m:t>∞</m:t>
                        </m:r>
                      </m:sub>
                      <m:sup>
                        <m:r>
                          <a:rPr lang="en-US" altLang="zh-TW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  <m:t>∞</m:t>
                        </m:r>
                      </m:sup>
                      <m:e>
                        <m:r>
                          <a:rPr lang="en-US" altLang="zh-TW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altLang="zh-TW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dPr>
                          <m:e>
                            <m:r>
                              <a:rPr lang="zh-TW" alt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𝜏</m:t>
                            </m:r>
                          </m:e>
                        </m:d>
                        <m:sSup>
                          <m:sSupPr>
                            <m:ctrlPr>
                              <a:rPr lang="en-US" altLang="zh-TW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TW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−</m:t>
                            </m:r>
                            <m:r>
                              <a:rPr lang="en-US" altLang="zh-TW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𝑠</m:t>
                            </m:r>
                            <m:r>
                              <a:rPr lang="zh-CN" altLang="en-US" sz="28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𝜏</m:t>
                            </m:r>
                          </m:sup>
                        </m:sSup>
                        <m:r>
                          <a:rPr lang="en-US" altLang="zh-TW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𝑑</m:t>
                        </m:r>
                        <m:r>
                          <a:rPr lang="zh-TW" alt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𝜏</m:t>
                        </m:r>
                      </m:e>
                    </m:nary>
                  </m:oMath>
                </a14:m>
                <a:r>
                  <a:rPr lang="en-US" altLang="zh-TW" sz="2800" dirty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 :</a:t>
                </a: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0" lang="en-US" altLang="zh-TW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𝑦</m:t>
                      </m:r>
                      <m:d>
                        <m:dPr>
                          <m:ctrlPr>
                            <a:rPr kumimoji="0" lang="en-US" altLang="zh-TW" sz="28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dPr>
                        <m:e>
                          <m:r>
                            <a:rPr kumimoji="0" lang="en-US" altLang="zh-TW" sz="2800" i="1">
                              <a:solidFill>
                                <a:srgbClr val="000000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𝑡</m:t>
                          </m:r>
                        </m:e>
                      </m:d>
                      <m:r>
                        <a:rPr kumimoji="0" lang="en-US" altLang="zh-TW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pPr>
                        <m:e>
                          <m:r>
                            <a:rPr lang="en-US" altLang="zh-TW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TW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𝑠</m:t>
                          </m:r>
                          <m:r>
                            <a:rPr lang="en-US" altLang="zh-CN" sz="28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sup>
                      </m:sSup>
                      <m:nary>
                        <m:naryPr>
                          <m:ctrlPr>
                            <a:rPr lang="en-US" altLang="zh-TW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−</m:t>
                          </m:r>
                          <m:r>
                            <a:rPr lang="en-US" altLang="zh-TW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altLang="zh-TW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altLang="zh-TW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h</m:t>
                          </m:r>
                          <m:d>
                            <m:dPr>
                              <m:ctrlPr>
                                <a:rPr lang="en-US" altLang="zh-TW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dPr>
                            <m:e>
                              <m:r>
                                <a:rPr lang="zh-TW" altLang="en-US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𝜏</m:t>
                              </m:r>
                            </m:e>
                          </m:d>
                          <m:sSup>
                            <m:sSupPr>
                              <m:ctrlPr>
                                <a:rPr lang="en-US" altLang="zh-TW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TW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−</m:t>
                              </m:r>
                              <m:r>
                                <a:rPr lang="en-US" altLang="zh-TW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𝑠</m:t>
                              </m:r>
                              <m:r>
                                <a:rPr lang="zh-CN" altLang="en-US" sz="28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𝜏</m:t>
                              </m:r>
                            </m:sup>
                          </m:sSup>
                          <m:r>
                            <a:rPr lang="en-US" altLang="zh-TW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𝑑</m:t>
                          </m:r>
                          <m:r>
                            <a:rPr lang="zh-TW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𝜏</m:t>
                          </m:r>
                        </m:e>
                      </m:nary>
                      <m:r>
                        <a:rPr lang="en-US" altLang="zh-TW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pPr>
                        <m:e>
                          <m:r>
                            <a:rPr lang="en-US" altLang="zh-TW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TW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𝑠</m:t>
                          </m:r>
                          <m:r>
                            <a:rPr lang="en-US" altLang="zh-CN" sz="28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 altLang="zh-CN" sz="2800" b="0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s</m:t>
                          </m:r>
                        </m:e>
                      </m:d>
                      <m:r>
                        <a:rPr lang="en-US" altLang="zh-CN" sz="2800" b="0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sz="2800" b="0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x</m:t>
                      </m:r>
                      <m:d>
                        <m:d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t</m:t>
                          </m:r>
                        </m:e>
                      </m:d>
                      <m:r>
                        <a:rPr lang="en-US" altLang="zh-CN" sz="2800" b="0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.</m:t>
                      </m:r>
                      <m:r>
                        <m:rPr>
                          <m:sty m:val="p"/>
                        </m:rPr>
                        <a:rPr lang="en-US" altLang="zh-CN" sz="2800" b="0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H</m:t>
                      </m:r>
                      <m:r>
                        <a:rPr lang="en-US" altLang="zh-CN" sz="2800" b="0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altLang="zh-CN" sz="2800" b="0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s</m:t>
                      </m:r>
                      <m:r>
                        <a:rPr lang="en-US" altLang="zh-CN" sz="2800" b="0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zh-TW" altLang="en-US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540E06A-412C-CE41-9E57-121FB374F2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09872" y="1101387"/>
                <a:ext cx="10958688" cy="5225143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5E636C3-A315-5A44-AEB6-E49847757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B14B3-731A-4352-BC82-B1993596BD11}" type="slidenum">
              <a:rPr lang="zh-CN" altLang="en-US" smtClean="0"/>
              <a:pPr/>
              <a:t>20</a:t>
            </a:fld>
            <a:endParaRPr lang="zh-CN" altLang="en-US" dirty="0"/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0E8573E3-0CEF-4E22-AB1C-CE44B83721D6}"/>
              </a:ext>
            </a:extLst>
          </p:cNvPr>
          <p:cNvGrpSpPr/>
          <p:nvPr/>
        </p:nvGrpSpPr>
        <p:grpSpPr>
          <a:xfrm>
            <a:off x="2805159" y="1212139"/>
            <a:ext cx="4961655" cy="1018523"/>
            <a:chOff x="2730514" y="1012827"/>
            <a:chExt cx="4961655" cy="1018523"/>
          </a:xfrm>
        </p:grpSpPr>
        <p:grpSp>
          <p:nvGrpSpPr>
            <p:cNvPr id="8" name="群組 3">
              <a:extLst>
                <a:ext uri="{FF2B5EF4-FFF2-40B4-BE49-F238E27FC236}">
                  <a16:creationId xmlns:a16="http://schemas.microsoft.com/office/drawing/2014/main" id="{D1C2F23E-604E-4A08-8F1C-C9E369E7CC68}"/>
                </a:ext>
              </a:extLst>
            </p:cNvPr>
            <p:cNvGrpSpPr/>
            <p:nvPr/>
          </p:nvGrpSpPr>
          <p:grpSpPr>
            <a:xfrm>
              <a:off x="2730514" y="1257950"/>
              <a:ext cx="4961655" cy="773400"/>
              <a:chOff x="-501559" y="1409398"/>
              <a:chExt cx="4961655" cy="773400"/>
            </a:xfrm>
          </p:grpSpPr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FB8D9201-2665-47EF-B04D-36C1E04CD8D8}"/>
                  </a:ext>
                </a:extLst>
              </p:cNvPr>
              <p:cNvSpPr/>
              <p:nvPr/>
            </p:nvSpPr>
            <p:spPr>
              <a:xfrm>
                <a:off x="1763688" y="1628800"/>
                <a:ext cx="864096" cy="553998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Ins="90000" rtlCol="0" anchor="ctr" anchorCtr="0">
                <a:spAutoFit/>
              </a:bodyPr>
              <a:lstStyle>
                <a:defPPr>
                  <a:defRPr lang="zh-TW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buSzPct val="70000"/>
                </a:pPr>
                <a:r>
                  <a:rPr kumimoji="0" lang="en-US" altLang="zh-TW" sz="3000" dirty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LTI</a:t>
                </a:r>
                <a:endParaRPr kumimoji="0" lang="zh-TW" altLang="en-US" sz="30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cxnSp>
            <p:nvCxnSpPr>
              <p:cNvPr id="10" name="直線單箭頭接點 5">
                <a:extLst>
                  <a:ext uri="{FF2B5EF4-FFF2-40B4-BE49-F238E27FC236}">
                    <a16:creationId xmlns:a16="http://schemas.microsoft.com/office/drawing/2014/main" id="{BF480817-EA5E-46C7-95CC-F86B0C1601C3}"/>
                  </a:ext>
                </a:extLst>
              </p:cNvPr>
              <p:cNvCxnSpPr>
                <a:cxnSpLocks/>
                <a:stCxn id="9" idx="3"/>
              </p:cNvCxnSpPr>
              <p:nvPr/>
            </p:nvCxnSpPr>
            <p:spPr>
              <a:xfrm>
                <a:off x="2627784" y="1905799"/>
                <a:ext cx="1080000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11" name="直線單箭頭接點 6">
                <a:extLst>
                  <a:ext uri="{FF2B5EF4-FFF2-40B4-BE49-F238E27FC236}">
                    <a16:creationId xmlns:a16="http://schemas.microsoft.com/office/drawing/2014/main" id="{A1862AF4-7485-4F5E-AED4-DCDC4518E4B3}"/>
                  </a:ext>
                </a:extLst>
              </p:cNvPr>
              <p:cNvCxnSpPr/>
              <p:nvPr/>
            </p:nvCxnSpPr>
            <p:spPr>
              <a:xfrm>
                <a:off x="683568" y="1904400"/>
                <a:ext cx="1080000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矩形 11">
                    <a:extLst>
                      <a:ext uri="{FF2B5EF4-FFF2-40B4-BE49-F238E27FC236}">
                        <a16:creationId xmlns:a16="http://schemas.microsoft.com/office/drawing/2014/main" id="{35AA3B82-332B-4256-A84F-E8A2E1DF3E13}"/>
                      </a:ext>
                    </a:extLst>
                  </p:cNvPr>
                  <p:cNvSpPr/>
                  <p:nvPr/>
                </p:nvSpPr>
                <p:spPr>
                  <a:xfrm>
                    <a:off x="3635896" y="1409398"/>
                    <a:ext cx="824200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>
                    <a:defPPr>
                      <a:defRPr lang="zh-TW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tx1"/>
                        </a:solidFill>
                        <a:latin typeface="Calibri" pitchFamily="34" charset="0"/>
                        <a:ea typeface="新細明體" pitchFamily="18" charset="-120"/>
                        <a:cs typeface="+mn-cs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tx1"/>
                        </a:solidFill>
                        <a:latin typeface="Calibri" pitchFamily="34" charset="0"/>
                        <a:ea typeface="新細明體" pitchFamily="18" charset="-120"/>
                        <a:cs typeface="+mn-cs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tx1"/>
                        </a:solidFill>
                        <a:latin typeface="Calibri" pitchFamily="34" charset="0"/>
                        <a:ea typeface="新細明體" pitchFamily="18" charset="-120"/>
                        <a:cs typeface="+mn-cs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tx1"/>
                        </a:solidFill>
                        <a:latin typeface="Calibri" pitchFamily="34" charset="0"/>
                        <a:ea typeface="新細明體" pitchFamily="18" charset="-120"/>
                        <a:cs typeface="+mn-cs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tx1"/>
                        </a:solidFill>
                        <a:latin typeface="Calibri" pitchFamily="34" charset="0"/>
                        <a:ea typeface="新細明體" pitchFamily="18" charset="-120"/>
                        <a:cs typeface="+mn-cs"/>
                      </a:defRPr>
                    </a:lvl5pPr>
                    <a:lvl6pPr marL="2286000" algn="l" defTabSz="914400" rtl="0" eaLnBrk="1" latinLnBrk="0" hangingPunct="1">
                      <a:defRPr kumimoji="1" kern="1200">
                        <a:solidFill>
                          <a:schemeClr val="tx1"/>
                        </a:solidFill>
                        <a:latin typeface="Calibri" pitchFamily="34" charset="0"/>
                        <a:ea typeface="新細明體" pitchFamily="18" charset="-120"/>
                        <a:cs typeface="+mn-cs"/>
                      </a:defRPr>
                    </a:lvl6pPr>
                    <a:lvl7pPr marL="2743200" algn="l" defTabSz="914400" rtl="0" eaLnBrk="1" latinLnBrk="0" hangingPunct="1">
                      <a:defRPr kumimoji="1" kern="1200">
                        <a:solidFill>
                          <a:schemeClr val="tx1"/>
                        </a:solidFill>
                        <a:latin typeface="Calibri" pitchFamily="34" charset="0"/>
                        <a:ea typeface="新細明體" pitchFamily="18" charset="-120"/>
                        <a:cs typeface="+mn-cs"/>
                      </a:defRPr>
                    </a:lvl7pPr>
                    <a:lvl8pPr marL="3200400" algn="l" defTabSz="914400" rtl="0" eaLnBrk="1" latinLnBrk="0" hangingPunct="1">
                      <a:defRPr kumimoji="1" kern="1200">
                        <a:solidFill>
                          <a:schemeClr val="tx1"/>
                        </a:solidFill>
                        <a:latin typeface="Calibri" pitchFamily="34" charset="0"/>
                        <a:ea typeface="新細明體" pitchFamily="18" charset="-120"/>
                        <a:cs typeface="+mn-cs"/>
                      </a:defRPr>
                    </a:lvl8pPr>
                    <a:lvl9pPr marL="3657600" algn="l" defTabSz="914400" rtl="0" eaLnBrk="1" latinLnBrk="0" hangingPunct="1">
                      <a:defRPr kumimoji="1" kern="1200">
                        <a:solidFill>
                          <a:schemeClr val="tx1"/>
                        </a:solidFill>
                        <a:latin typeface="Calibri" pitchFamily="34" charset="0"/>
                        <a:ea typeface="新細明體" pitchFamily="18" charset="-120"/>
                        <a:cs typeface="+mn-cs"/>
                      </a:defRPr>
                    </a:lvl9pPr>
                  </a:lstStyle>
                  <a:p>
                    <a:pPr>
                      <a:spcBef>
                        <a:spcPts val="0"/>
                      </a:spcBef>
                      <a:buSzPct val="70000"/>
                    </a:pPr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kumimoji="0" lang="en-US" altLang="zh-TW" sz="2400" b="0" i="1" smtClean="0">
                              <a:solidFill>
                                <a:srgbClr val="000000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𝑦</m:t>
                          </m:r>
                          <m:r>
                            <a:rPr kumimoji="0" lang="en-US" altLang="zh-TW" sz="2400" i="1">
                              <a:solidFill>
                                <a:srgbClr val="000000"/>
                              </a:solidFill>
                              <a:latin typeface="Cambria Math"/>
                              <a:cs typeface="Times New Roman" pitchFamily="18" charset="0"/>
                            </a:rPr>
                            <m:t>(</m:t>
                          </m:r>
                          <m:r>
                            <a:rPr kumimoji="0" lang="en-US" altLang="zh-TW" sz="2400" i="1">
                              <a:solidFill>
                                <a:srgbClr val="000000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𝑡</m:t>
                          </m:r>
                          <m:r>
                            <a:rPr kumimoji="0" lang="en-US" altLang="zh-TW" sz="2400" i="1">
                              <a:solidFill>
                                <a:srgbClr val="000000"/>
                              </a:solidFill>
                              <a:latin typeface="Cambria Math"/>
                              <a:cs typeface="Times New Roman" pitchFamily="18" charset="0"/>
                            </a:rPr>
                            <m:t>)</m:t>
                          </m:r>
                        </m:oMath>
                      </m:oMathPara>
                    </a14:m>
                    <a:endParaRPr kumimoji="0" lang="zh-TW" altLang="en-US" sz="2400" dirty="0">
                      <a:solidFill>
                        <a:srgbClr val="000000"/>
                      </a:solidFill>
                      <a:latin typeface="Times New Roman" pitchFamily="18" charset="0"/>
                      <a:cs typeface="Times New Roman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2" name="矩形 11">
                    <a:extLst>
                      <a:ext uri="{FF2B5EF4-FFF2-40B4-BE49-F238E27FC236}">
                        <a16:creationId xmlns:a16="http://schemas.microsoft.com/office/drawing/2014/main" id="{35AA3B82-332B-4256-A84F-E8A2E1DF3E1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635896" y="1409398"/>
                    <a:ext cx="824200" cy="461665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2222" b="-18421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矩形 12">
                    <a:extLst>
                      <a:ext uri="{FF2B5EF4-FFF2-40B4-BE49-F238E27FC236}">
                        <a16:creationId xmlns:a16="http://schemas.microsoft.com/office/drawing/2014/main" id="{B5D0374C-E6AD-44D6-A5A1-02C3FF2DB08F}"/>
                      </a:ext>
                    </a:extLst>
                  </p:cNvPr>
                  <p:cNvSpPr/>
                  <p:nvPr/>
                </p:nvSpPr>
                <p:spPr>
                  <a:xfrm>
                    <a:off x="-501559" y="1420415"/>
                    <a:ext cx="1622432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>
                    <a:defPPr>
                      <a:defRPr lang="zh-TW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tx1"/>
                        </a:solidFill>
                        <a:latin typeface="Calibri" pitchFamily="34" charset="0"/>
                        <a:ea typeface="新細明體" pitchFamily="18" charset="-120"/>
                        <a:cs typeface="+mn-cs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tx1"/>
                        </a:solidFill>
                        <a:latin typeface="Calibri" pitchFamily="34" charset="0"/>
                        <a:ea typeface="新細明體" pitchFamily="18" charset="-120"/>
                        <a:cs typeface="+mn-cs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tx1"/>
                        </a:solidFill>
                        <a:latin typeface="Calibri" pitchFamily="34" charset="0"/>
                        <a:ea typeface="新細明體" pitchFamily="18" charset="-120"/>
                        <a:cs typeface="+mn-cs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tx1"/>
                        </a:solidFill>
                        <a:latin typeface="Calibri" pitchFamily="34" charset="0"/>
                        <a:ea typeface="新細明體" pitchFamily="18" charset="-120"/>
                        <a:cs typeface="+mn-cs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tx1"/>
                        </a:solidFill>
                        <a:latin typeface="Calibri" pitchFamily="34" charset="0"/>
                        <a:ea typeface="新細明體" pitchFamily="18" charset="-120"/>
                        <a:cs typeface="+mn-cs"/>
                      </a:defRPr>
                    </a:lvl5pPr>
                    <a:lvl6pPr marL="2286000" algn="l" defTabSz="914400" rtl="0" eaLnBrk="1" latinLnBrk="0" hangingPunct="1">
                      <a:defRPr kumimoji="1" kern="1200">
                        <a:solidFill>
                          <a:schemeClr val="tx1"/>
                        </a:solidFill>
                        <a:latin typeface="Calibri" pitchFamily="34" charset="0"/>
                        <a:ea typeface="新細明體" pitchFamily="18" charset="-120"/>
                        <a:cs typeface="+mn-cs"/>
                      </a:defRPr>
                    </a:lvl6pPr>
                    <a:lvl7pPr marL="2743200" algn="l" defTabSz="914400" rtl="0" eaLnBrk="1" latinLnBrk="0" hangingPunct="1">
                      <a:defRPr kumimoji="1" kern="1200">
                        <a:solidFill>
                          <a:schemeClr val="tx1"/>
                        </a:solidFill>
                        <a:latin typeface="Calibri" pitchFamily="34" charset="0"/>
                        <a:ea typeface="新細明體" pitchFamily="18" charset="-120"/>
                        <a:cs typeface="+mn-cs"/>
                      </a:defRPr>
                    </a:lvl7pPr>
                    <a:lvl8pPr marL="3200400" algn="l" defTabSz="914400" rtl="0" eaLnBrk="1" latinLnBrk="0" hangingPunct="1">
                      <a:defRPr kumimoji="1" kern="1200">
                        <a:solidFill>
                          <a:schemeClr val="tx1"/>
                        </a:solidFill>
                        <a:latin typeface="Calibri" pitchFamily="34" charset="0"/>
                        <a:ea typeface="新細明體" pitchFamily="18" charset="-120"/>
                        <a:cs typeface="+mn-cs"/>
                      </a:defRPr>
                    </a:lvl8pPr>
                    <a:lvl9pPr marL="3657600" algn="l" defTabSz="914400" rtl="0" eaLnBrk="1" latinLnBrk="0" hangingPunct="1">
                      <a:defRPr kumimoji="1" kern="1200">
                        <a:solidFill>
                          <a:schemeClr val="tx1"/>
                        </a:solidFill>
                        <a:latin typeface="Calibri" pitchFamily="34" charset="0"/>
                        <a:ea typeface="新細明體" pitchFamily="18" charset="-120"/>
                        <a:cs typeface="+mn-cs"/>
                      </a:defRPr>
                    </a:lvl9pPr>
                  </a:lstStyle>
                  <a:p>
                    <a:pPr>
                      <a:spcBef>
                        <a:spcPts val="0"/>
                      </a:spcBef>
                      <a:buSzPct val="70000"/>
                    </a:pPr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kumimoji="0" lang="en-US" altLang="zh-TW" sz="2400" b="0" i="1" smtClean="0">
                              <a:solidFill>
                                <a:srgbClr val="000000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𝑥</m:t>
                          </m:r>
                          <m:d>
                            <m:dPr>
                              <m:ctrlPr>
                                <a:rPr kumimoji="0" lang="en-US" altLang="zh-TW" sz="2400" b="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dPr>
                            <m:e>
                              <m:r>
                                <a:rPr kumimoji="0" lang="en-US" altLang="zh-TW" sz="2400" i="1">
                                  <a:solidFill>
                                    <a:srgbClr val="000000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kumimoji="0" lang="en-US" altLang="zh-TW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sup>
                          </m:sSup>
                        </m:oMath>
                      </m:oMathPara>
                    </a14:m>
                    <a:endParaRPr kumimoji="0" lang="zh-TW" altLang="en-US" sz="2400" dirty="0">
                      <a:solidFill>
                        <a:srgbClr val="000000"/>
                      </a:solidFill>
                      <a:latin typeface="Times New Roman" pitchFamily="18" charset="0"/>
                      <a:cs typeface="Times New Roman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3" name="矩形 12">
                    <a:extLst>
                      <a:ext uri="{FF2B5EF4-FFF2-40B4-BE49-F238E27FC236}">
                        <a16:creationId xmlns:a16="http://schemas.microsoft.com/office/drawing/2014/main" id="{B5D0374C-E6AD-44D6-A5A1-02C3FF2DB08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-501559" y="1420415"/>
                    <a:ext cx="1622432" cy="461665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矩形 14">
                  <a:extLst>
                    <a:ext uri="{FF2B5EF4-FFF2-40B4-BE49-F238E27FC236}">
                      <a16:creationId xmlns:a16="http://schemas.microsoft.com/office/drawing/2014/main" id="{F4EEA56E-0094-40B4-A850-1A8AE6F2E405}"/>
                    </a:ext>
                  </a:extLst>
                </p:cNvPr>
                <p:cNvSpPr/>
                <p:nvPr/>
              </p:nvSpPr>
              <p:spPr>
                <a:xfrm>
                  <a:off x="5081837" y="1012827"/>
                  <a:ext cx="824200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>
                  <a:defPPr>
                    <a:defRPr lang="zh-TW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  <a:cs typeface="+mn-cs"/>
                    </a:defRPr>
                  </a:lvl5pPr>
                  <a:lvl6pPr marL="2286000" algn="l" defTabSz="914400" rtl="0" eaLnBrk="1" latinLnBrk="0" hangingPunct="1">
                    <a:defRPr kumimoji="1" kern="1200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  <a:cs typeface="+mn-cs"/>
                    </a:defRPr>
                  </a:lvl6pPr>
                  <a:lvl7pPr marL="2743200" algn="l" defTabSz="914400" rtl="0" eaLnBrk="1" latinLnBrk="0" hangingPunct="1">
                    <a:defRPr kumimoji="1" kern="1200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  <a:cs typeface="+mn-cs"/>
                    </a:defRPr>
                  </a:lvl7pPr>
                  <a:lvl8pPr marL="3200400" algn="l" defTabSz="914400" rtl="0" eaLnBrk="1" latinLnBrk="0" hangingPunct="1">
                    <a:defRPr kumimoji="1" kern="1200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  <a:cs typeface="+mn-cs"/>
                    </a:defRPr>
                  </a:lvl8pPr>
                  <a:lvl9pPr marL="3657600" algn="l" defTabSz="914400" rtl="0" eaLnBrk="1" latinLnBrk="0" hangingPunct="1">
                    <a:defRPr kumimoji="1" kern="1200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  <a:cs typeface="+mn-cs"/>
                    </a:defRPr>
                  </a:lvl9pPr>
                </a:lstStyle>
                <a:p>
                  <a:pPr>
                    <a:spcBef>
                      <a:spcPts val="0"/>
                    </a:spcBef>
                    <a:buSzPct val="70000"/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kumimoji="0" lang="en-US" altLang="zh-TW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h</m:t>
                        </m:r>
                        <m:r>
                          <a:rPr kumimoji="0" lang="en-US" altLang="zh-TW" sz="2400" i="1">
                            <a:solidFill>
                              <a:srgbClr val="000000"/>
                            </a:solidFill>
                            <a:latin typeface="Cambria Math"/>
                            <a:cs typeface="Times New Roman" pitchFamily="18" charset="0"/>
                          </a:rPr>
                          <m:t>(</m:t>
                        </m:r>
                        <m:r>
                          <a:rPr kumimoji="0" lang="en-US" altLang="zh-TW" sz="2400" i="1">
                            <a:solidFill>
                              <a:srgbClr val="000000"/>
                            </a:solidFill>
                            <a:latin typeface="Cambria Math"/>
                            <a:cs typeface="Times New Roman" pitchFamily="18" charset="0"/>
                          </a:rPr>
                          <m:t>𝑡</m:t>
                        </m:r>
                        <m:r>
                          <a:rPr kumimoji="0" lang="en-US" altLang="zh-TW" sz="2400" i="1">
                            <a:solidFill>
                              <a:srgbClr val="000000"/>
                            </a:solidFill>
                            <a:latin typeface="Cambria Math"/>
                            <a:cs typeface="Times New Roman" pitchFamily="18" charset="0"/>
                          </a:rPr>
                          <m:t>)</m:t>
                        </m:r>
                      </m:oMath>
                    </m:oMathPara>
                  </a14:m>
                  <a:endParaRPr kumimoji="0" lang="zh-TW" altLang="en-US" sz="2400" dirty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</mc:Choice>
          <mc:Fallback xmlns="">
            <p:sp>
              <p:nvSpPr>
                <p:cNvPr id="15" name="矩形 14">
                  <a:extLst>
                    <a:ext uri="{FF2B5EF4-FFF2-40B4-BE49-F238E27FC236}">
                      <a16:creationId xmlns:a16="http://schemas.microsoft.com/office/drawing/2014/main" id="{F4EEA56E-0094-40B4-A850-1A8AE6F2E40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81837" y="1012827"/>
                  <a:ext cx="824200" cy="461665"/>
                </a:xfrm>
                <a:prstGeom prst="rect">
                  <a:avLst/>
                </a:prstGeom>
                <a:blipFill>
                  <a:blip r:embed="rId6"/>
                  <a:stretch>
                    <a:fillRect l="-2222" b="-1842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633696625"/>
      </p:ext>
    </p:extLst>
  </p:cSld>
  <p:clrMapOvr>
    <a:masterClrMapping/>
  </p:clrMapOvr>
  <p:transition spd="med">
    <p:cut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25C303-6879-D547-8125-F07718E64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228602"/>
            <a:ext cx="10657633" cy="784225"/>
          </a:xfrm>
        </p:spPr>
        <p:txBody>
          <a:bodyPr/>
          <a:lstStyle/>
          <a:p>
            <a:r>
              <a:rPr lang="en-US" altLang="zh-CN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Response of LTI Systems to Exponential Signal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540E06A-412C-CE41-9E57-121FB374F2B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09872" y="1502229"/>
                <a:ext cx="10958688" cy="4824301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TW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𝑦</m:t>
                      </m:r>
                      <m:d>
                        <m:dPr>
                          <m:ctrlPr>
                            <a:rPr kumimoji="0" lang="en-US" altLang="zh-TW" sz="28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dPr>
                        <m:e>
                          <m:r>
                            <a:rPr kumimoji="0" lang="en-US" altLang="zh-TW" sz="2800" i="1">
                              <a:solidFill>
                                <a:srgbClr val="000000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𝑡</m:t>
                          </m:r>
                        </m:e>
                      </m:d>
                      <m:r>
                        <a:rPr kumimoji="0" lang="en-US" altLang="zh-TW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pPr>
                        <m:e>
                          <m:r>
                            <a:rPr lang="en-US" altLang="zh-TW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TW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𝑠</m:t>
                          </m:r>
                          <m:r>
                            <a:rPr lang="en-US" altLang="zh-CN" sz="28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 altLang="zh-CN" sz="2800" b="0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s</m:t>
                          </m:r>
                        </m:e>
                      </m:d>
                      <m:r>
                        <a:rPr lang="en-US" altLang="zh-CN" sz="2800" b="0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sz="2800" b="0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x</m:t>
                      </m:r>
                      <m:d>
                        <m:d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t</m:t>
                          </m:r>
                        </m:e>
                      </m:d>
                      <m:r>
                        <a:rPr lang="en-US" altLang="zh-CN" sz="2800" b="0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.</m:t>
                      </m:r>
                      <m:r>
                        <m:rPr>
                          <m:sty m:val="p"/>
                        </m:rPr>
                        <a:rPr lang="en-US" altLang="zh-CN" sz="2800" b="0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H</m:t>
                      </m:r>
                      <m:r>
                        <a:rPr lang="en-US" altLang="zh-CN" sz="2800" b="0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altLang="zh-CN" sz="2800" b="0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s</m:t>
                      </m:r>
                      <m:r>
                        <a:rPr lang="en-US" altLang="zh-CN" sz="2800" b="0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altLang="zh-TW" sz="2800" dirty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     </a:t>
                </a:r>
                <a:r>
                  <a:rPr kumimoji="0" lang="en-US" altLang="zh-TW" sz="2800" b="0" dirty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Response of a LTI system to an exponential signal is this exponential signal multiplied with a constant.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kumimoji="0" lang="en-US" altLang="zh-TW" sz="2800" b="0" dirty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     We call an exponential function,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pPr>
                      <m:e>
                        <m:r>
                          <a:rPr lang="en-US" altLang="zh-TW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TW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𝑠</m:t>
                        </m:r>
                        <m:r>
                          <a:rPr lang="en-US" altLang="zh-CN" sz="28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kumimoji="0" lang="en-US" altLang="zh-TW" sz="2800" b="0" dirty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, as the eigenfunction of any LTI system.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altLang="zh-TW" sz="2800" dirty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    We call the constant,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800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H</m:t>
                    </m:r>
                    <m:r>
                      <a:rPr lang="en-US" altLang="zh-CN" sz="2800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zh-CN" sz="2800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s</m:t>
                    </m:r>
                    <m:r>
                      <a:rPr lang="en-US" altLang="zh-CN" sz="2800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kumimoji="0" lang="en-US" altLang="zh-TW" sz="2800" b="0" dirty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, as the eigenvalue associated with the eigenfunction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pPr>
                      <m:e>
                        <m:r>
                          <a:rPr lang="en-US" altLang="zh-TW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TW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𝑠</m:t>
                        </m:r>
                        <m:r>
                          <a:rPr lang="en-US" altLang="zh-CN" sz="28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kumimoji="0" lang="en-US" altLang="zh-TW" sz="2800" b="0" dirty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.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zh-TW" altLang="en-US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540E06A-412C-CE41-9E57-121FB374F2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09872" y="1502229"/>
                <a:ext cx="10958688" cy="4824301"/>
              </a:xfrm>
              <a:blipFill>
                <a:blip r:embed="rId3"/>
                <a:stretch>
                  <a:fillRect l="-18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5E636C3-A315-5A44-AEB6-E49847757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B14B3-731A-4352-BC82-B1993596BD11}" type="slidenum">
              <a:rPr lang="zh-CN" altLang="en-US" smtClean="0"/>
              <a:pPr/>
              <a:t>21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34889877"/>
      </p:ext>
    </p:extLst>
  </p:cSld>
  <p:clrMapOvr>
    <a:masterClrMapping/>
  </p:clrMapOvr>
  <p:transition spd="med">
    <p:cut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25C303-6879-D547-8125-F07718E64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228602"/>
            <a:ext cx="10657633" cy="784225"/>
          </a:xfrm>
        </p:spPr>
        <p:txBody>
          <a:bodyPr/>
          <a:lstStyle/>
          <a:p>
            <a:r>
              <a:rPr lang="en-US" altLang="zh-CN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Response of LTI Systems to Exponential Signal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540E06A-412C-CE41-9E57-121FB374F2B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09872" y="1301808"/>
                <a:ext cx="10958688" cy="482430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altLang="zh-TW" sz="2800" dirty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Why do we specifically study LTI response to exponential signal?</a:t>
                </a: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altLang="zh-CN" sz="2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Fourier series can be considered as a composition of exponential signals:</a:t>
                </a:r>
                <a:endParaRPr lang="en-US" altLang="zh-CN" sz="2800" i="1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en-US" altLang="zh-C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∞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𝑗𝑘</m:t>
                              </m:r>
                              <m:sSub>
                                <m:sSubPr>
                                  <m:ctrlPr>
                                    <a:rPr lang="en-US" altLang="zh-CN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zh-TW" altLang="en-US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540E06A-412C-CE41-9E57-121FB374F2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09872" y="1301808"/>
                <a:ext cx="10958688" cy="4824301"/>
              </a:xfrm>
              <a:blipFill>
                <a:blip r:embed="rId3"/>
                <a:stretch>
                  <a:fillRect l="-2003" t="-2276" r="-13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5E636C3-A315-5A44-AEB6-E49847757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B14B3-731A-4352-BC82-B1993596BD11}" type="slidenum">
              <a:rPr lang="zh-CN" altLang="en-US" smtClean="0"/>
              <a:pPr/>
              <a:t>22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97965610"/>
      </p:ext>
    </p:extLst>
  </p:cSld>
  <p:clrMapOvr>
    <a:masterClrMapping/>
  </p:clrMapOvr>
  <p:transition spd="med">
    <p:cut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25C303-6879-D547-8125-F07718E64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228602"/>
            <a:ext cx="10657633" cy="784225"/>
          </a:xfrm>
        </p:spPr>
        <p:txBody>
          <a:bodyPr/>
          <a:lstStyle/>
          <a:p>
            <a:r>
              <a:rPr lang="en-US" altLang="zh-CN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Response of LTI Systems to Exponential Signal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540E06A-412C-CE41-9E57-121FB374F2B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09872" y="1301808"/>
                <a:ext cx="10958688" cy="5113282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altLang="zh-TW" sz="2800" dirty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Why do we specifically study LTI response to exponential signal?</a:t>
                </a: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TW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𝑦</m:t>
                      </m:r>
                      <m:d>
                        <m:dPr>
                          <m:ctrlPr>
                            <a:rPr kumimoji="0" lang="en-US" altLang="zh-TW" sz="28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dPr>
                        <m:e>
                          <m:r>
                            <a:rPr kumimoji="0" lang="en-US" altLang="zh-TW" sz="2800" i="1">
                              <a:solidFill>
                                <a:srgbClr val="000000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𝑡</m:t>
                          </m:r>
                        </m:e>
                      </m:d>
                      <m:r>
                        <a:rPr kumimoji="0" lang="en-US" altLang="zh-TW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28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8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en-US" altLang="zh-CN" sz="28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=−</m:t>
                          </m:r>
                          <m:r>
                            <a:rPr lang="en-US" altLang="zh-CN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altLang="zh-CN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∞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𝑗𝑘</m:t>
                              </m:r>
                              <m:sSub>
                                <m:sSubPr>
                                  <m:ctrlPr>
                                    <a:rPr lang="en-US" altLang="zh-CN" sz="28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8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sup>
                          </m:sSup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𝐻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altLang="zh-CN" sz="28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𝑗𝑘</m:t>
                          </m:r>
                          <m:sSub>
                            <m:sSub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8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altLang="zh-TW" sz="2800" dirty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    LTI response to a periodic signal represented by Fourier series is still a periodic signal represented by Fourier series.</a:t>
                </a: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zh-TW" altLang="en-US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540E06A-412C-CE41-9E57-121FB374F2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09872" y="1301808"/>
                <a:ext cx="10958688" cy="5113282"/>
              </a:xfrm>
              <a:blipFill>
                <a:blip r:embed="rId3"/>
                <a:stretch>
                  <a:fillRect l="-2003" t="-21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5E636C3-A315-5A44-AEB6-E49847757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B14B3-731A-4352-BC82-B1993596BD11}" type="slidenum">
              <a:rPr lang="zh-CN" altLang="en-US" smtClean="0"/>
              <a:pPr/>
              <a:t>23</a:t>
            </a:fld>
            <a:endParaRPr lang="zh-CN" altLang="en-US" dirty="0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C802EB5C-3656-4241-A0C7-39FCD2C6A13C}"/>
              </a:ext>
            </a:extLst>
          </p:cNvPr>
          <p:cNvGrpSpPr/>
          <p:nvPr/>
        </p:nvGrpSpPr>
        <p:grpSpPr>
          <a:xfrm>
            <a:off x="2992526" y="1963959"/>
            <a:ext cx="5993379" cy="1219583"/>
            <a:chOff x="1698790" y="811767"/>
            <a:chExt cx="5993379" cy="1219583"/>
          </a:xfrm>
        </p:grpSpPr>
        <p:grpSp>
          <p:nvGrpSpPr>
            <p:cNvPr id="6" name="群組 3">
              <a:extLst>
                <a:ext uri="{FF2B5EF4-FFF2-40B4-BE49-F238E27FC236}">
                  <a16:creationId xmlns:a16="http://schemas.microsoft.com/office/drawing/2014/main" id="{6C1B72EF-D3F2-4641-8784-4743D6475B25}"/>
                </a:ext>
              </a:extLst>
            </p:cNvPr>
            <p:cNvGrpSpPr/>
            <p:nvPr/>
          </p:nvGrpSpPr>
          <p:grpSpPr>
            <a:xfrm>
              <a:off x="1698790" y="811767"/>
              <a:ext cx="5993379" cy="1219583"/>
              <a:chOff x="-1533283" y="963215"/>
              <a:chExt cx="5993379" cy="1219583"/>
            </a:xfrm>
          </p:grpSpPr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491D2DBD-4BD8-44AB-833C-DB21FDE061BA}"/>
                  </a:ext>
                </a:extLst>
              </p:cNvPr>
              <p:cNvSpPr/>
              <p:nvPr/>
            </p:nvSpPr>
            <p:spPr>
              <a:xfrm>
                <a:off x="1763688" y="1628800"/>
                <a:ext cx="864096" cy="553998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Ins="90000" rtlCol="0" anchor="ctr" anchorCtr="0">
                <a:spAutoFit/>
              </a:bodyPr>
              <a:lstStyle>
                <a:defPPr>
                  <a:defRPr lang="zh-TW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buSzPct val="70000"/>
                </a:pPr>
                <a:r>
                  <a:rPr kumimoji="0" lang="en-US" altLang="zh-TW" sz="3000" dirty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LTI</a:t>
                </a:r>
                <a:endParaRPr kumimoji="0" lang="zh-TW" altLang="en-US" sz="30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cxnSp>
            <p:nvCxnSpPr>
              <p:cNvPr id="9" name="直線單箭頭接點 5">
                <a:extLst>
                  <a:ext uri="{FF2B5EF4-FFF2-40B4-BE49-F238E27FC236}">
                    <a16:creationId xmlns:a16="http://schemas.microsoft.com/office/drawing/2014/main" id="{499EF363-168E-4D9F-B79F-037D6B831192}"/>
                  </a:ext>
                </a:extLst>
              </p:cNvPr>
              <p:cNvCxnSpPr>
                <a:cxnSpLocks/>
                <a:stCxn id="8" idx="3"/>
              </p:cNvCxnSpPr>
              <p:nvPr/>
            </p:nvCxnSpPr>
            <p:spPr>
              <a:xfrm>
                <a:off x="2627784" y="1905799"/>
                <a:ext cx="1080000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10" name="直線單箭頭接點 6">
                <a:extLst>
                  <a:ext uri="{FF2B5EF4-FFF2-40B4-BE49-F238E27FC236}">
                    <a16:creationId xmlns:a16="http://schemas.microsoft.com/office/drawing/2014/main" id="{BEDA2E46-6DFC-4F31-A33F-A8E6BFF55EBA}"/>
                  </a:ext>
                </a:extLst>
              </p:cNvPr>
              <p:cNvCxnSpPr/>
              <p:nvPr/>
            </p:nvCxnSpPr>
            <p:spPr>
              <a:xfrm>
                <a:off x="683568" y="1904400"/>
                <a:ext cx="1080000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矩形 10">
                    <a:extLst>
                      <a:ext uri="{FF2B5EF4-FFF2-40B4-BE49-F238E27FC236}">
                        <a16:creationId xmlns:a16="http://schemas.microsoft.com/office/drawing/2014/main" id="{3F964099-9F7E-4D1A-9C73-6A6DE6E783F6}"/>
                      </a:ext>
                    </a:extLst>
                  </p:cNvPr>
                  <p:cNvSpPr/>
                  <p:nvPr/>
                </p:nvSpPr>
                <p:spPr>
                  <a:xfrm>
                    <a:off x="3635896" y="1409398"/>
                    <a:ext cx="824200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>
                    <a:defPPr>
                      <a:defRPr lang="zh-TW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tx1"/>
                        </a:solidFill>
                        <a:latin typeface="Calibri" pitchFamily="34" charset="0"/>
                        <a:ea typeface="新細明體" pitchFamily="18" charset="-120"/>
                        <a:cs typeface="+mn-cs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tx1"/>
                        </a:solidFill>
                        <a:latin typeface="Calibri" pitchFamily="34" charset="0"/>
                        <a:ea typeface="新細明體" pitchFamily="18" charset="-120"/>
                        <a:cs typeface="+mn-cs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tx1"/>
                        </a:solidFill>
                        <a:latin typeface="Calibri" pitchFamily="34" charset="0"/>
                        <a:ea typeface="新細明體" pitchFamily="18" charset="-120"/>
                        <a:cs typeface="+mn-cs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tx1"/>
                        </a:solidFill>
                        <a:latin typeface="Calibri" pitchFamily="34" charset="0"/>
                        <a:ea typeface="新細明體" pitchFamily="18" charset="-120"/>
                        <a:cs typeface="+mn-cs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tx1"/>
                        </a:solidFill>
                        <a:latin typeface="Calibri" pitchFamily="34" charset="0"/>
                        <a:ea typeface="新細明體" pitchFamily="18" charset="-120"/>
                        <a:cs typeface="+mn-cs"/>
                      </a:defRPr>
                    </a:lvl5pPr>
                    <a:lvl6pPr marL="2286000" algn="l" defTabSz="914400" rtl="0" eaLnBrk="1" latinLnBrk="0" hangingPunct="1">
                      <a:defRPr kumimoji="1" kern="1200">
                        <a:solidFill>
                          <a:schemeClr val="tx1"/>
                        </a:solidFill>
                        <a:latin typeface="Calibri" pitchFamily="34" charset="0"/>
                        <a:ea typeface="新細明體" pitchFamily="18" charset="-120"/>
                        <a:cs typeface="+mn-cs"/>
                      </a:defRPr>
                    </a:lvl6pPr>
                    <a:lvl7pPr marL="2743200" algn="l" defTabSz="914400" rtl="0" eaLnBrk="1" latinLnBrk="0" hangingPunct="1">
                      <a:defRPr kumimoji="1" kern="1200">
                        <a:solidFill>
                          <a:schemeClr val="tx1"/>
                        </a:solidFill>
                        <a:latin typeface="Calibri" pitchFamily="34" charset="0"/>
                        <a:ea typeface="新細明體" pitchFamily="18" charset="-120"/>
                        <a:cs typeface="+mn-cs"/>
                      </a:defRPr>
                    </a:lvl7pPr>
                    <a:lvl8pPr marL="3200400" algn="l" defTabSz="914400" rtl="0" eaLnBrk="1" latinLnBrk="0" hangingPunct="1">
                      <a:defRPr kumimoji="1" kern="1200">
                        <a:solidFill>
                          <a:schemeClr val="tx1"/>
                        </a:solidFill>
                        <a:latin typeface="Calibri" pitchFamily="34" charset="0"/>
                        <a:ea typeface="新細明體" pitchFamily="18" charset="-120"/>
                        <a:cs typeface="+mn-cs"/>
                      </a:defRPr>
                    </a:lvl8pPr>
                    <a:lvl9pPr marL="3657600" algn="l" defTabSz="914400" rtl="0" eaLnBrk="1" latinLnBrk="0" hangingPunct="1">
                      <a:defRPr kumimoji="1" kern="1200">
                        <a:solidFill>
                          <a:schemeClr val="tx1"/>
                        </a:solidFill>
                        <a:latin typeface="Calibri" pitchFamily="34" charset="0"/>
                        <a:ea typeface="新細明體" pitchFamily="18" charset="-120"/>
                        <a:cs typeface="+mn-cs"/>
                      </a:defRPr>
                    </a:lvl9pPr>
                  </a:lstStyle>
                  <a:p>
                    <a:pPr>
                      <a:spcBef>
                        <a:spcPts val="0"/>
                      </a:spcBef>
                      <a:buSzPct val="70000"/>
                    </a:pPr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kumimoji="0" lang="en-US" altLang="zh-TW" sz="2400" b="0" i="1" smtClean="0">
                              <a:solidFill>
                                <a:srgbClr val="000000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𝑦</m:t>
                          </m:r>
                          <m:r>
                            <a:rPr kumimoji="0" lang="en-US" altLang="zh-TW" sz="2400" i="1">
                              <a:solidFill>
                                <a:srgbClr val="000000"/>
                              </a:solidFill>
                              <a:latin typeface="Cambria Math"/>
                              <a:cs typeface="Times New Roman" pitchFamily="18" charset="0"/>
                            </a:rPr>
                            <m:t>(</m:t>
                          </m:r>
                          <m:r>
                            <a:rPr kumimoji="0" lang="en-US" altLang="zh-TW" sz="2400" i="1">
                              <a:solidFill>
                                <a:srgbClr val="000000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𝑡</m:t>
                          </m:r>
                          <m:r>
                            <a:rPr kumimoji="0" lang="en-US" altLang="zh-TW" sz="2400" i="1">
                              <a:solidFill>
                                <a:srgbClr val="000000"/>
                              </a:solidFill>
                              <a:latin typeface="Cambria Math"/>
                              <a:cs typeface="Times New Roman" pitchFamily="18" charset="0"/>
                            </a:rPr>
                            <m:t>)</m:t>
                          </m:r>
                        </m:oMath>
                      </m:oMathPara>
                    </a14:m>
                    <a:endParaRPr kumimoji="0" lang="zh-TW" altLang="en-US" sz="2400" dirty="0">
                      <a:solidFill>
                        <a:srgbClr val="000000"/>
                      </a:solidFill>
                      <a:latin typeface="Times New Roman" pitchFamily="18" charset="0"/>
                      <a:cs typeface="Times New Roman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1" name="矩形 10">
                    <a:extLst>
                      <a:ext uri="{FF2B5EF4-FFF2-40B4-BE49-F238E27FC236}">
                        <a16:creationId xmlns:a16="http://schemas.microsoft.com/office/drawing/2014/main" id="{3F964099-9F7E-4D1A-9C73-6A6DE6E783F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635896" y="1409398"/>
                    <a:ext cx="824200" cy="461665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2222" b="-18421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矩形 11">
                    <a:extLst>
                      <a:ext uri="{FF2B5EF4-FFF2-40B4-BE49-F238E27FC236}">
                        <a16:creationId xmlns:a16="http://schemas.microsoft.com/office/drawing/2014/main" id="{3CFAA4E3-58F8-492F-B1F9-CC2BF3D55816}"/>
                      </a:ext>
                    </a:extLst>
                  </p:cNvPr>
                  <p:cNvSpPr/>
                  <p:nvPr/>
                </p:nvSpPr>
                <p:spPr>
                  <a:xfrm>
                    <a:off x="-1533283" y="963215"/>
                    <a:ext cx="3110082" cy="109934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>
                    <a:defPPr>
                      <a:defRPr lang="zh-TW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tx1"/>
                        </a:solidFill>
                        <a:latin typeface="Calibri" pitchFamily="34" charset="0"/>
                        <a:ea typeface="新細明體" pitchFamily="18" charset="-120"/>
                        <a:cs typeface="+mn-cs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tx1"/>
                        </a:solidFill>
                        <a:latin typeface="Calibri" pitchFamily="34" charset="0"/>
                        <a:ea typeface="新細明體" pitchFamily="18" charset="-120"/>
                        <a:cs typeface="+mn-cs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tx1"/>
                        </a:solidFill>
                        <a:latin typeface="Calibri" pitchFamily="34" charset="0"/>
                        <a:ea typeface="新細明體" pitchFamily="18" charset="-120"/>
                        <a:cs typeface="+mn-cs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tx1"/>
                        </a:solidFill>
                        <a:latin typeface="Calibri" pitchFamily="34" charset="0"/>
                        <a:ea typeface="新細明體" pitchFamily="18" charset="-120"/>
                        <a:cs typeface="+mn-cs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tx1"/>
                        </a:solidFill>
                        <a:latin typeface="Calibri" pitchFamily="34" charset="0"/>
                        <a:ea typeface="新細明體" pitchFamily="18" charset="-120"/>
                        <a:cs typeface="+mn-cs"/>
                      </a:defRPr>
                    </a:lvl5pPr>
                    <a:lvl6pPr marL="2286000" algn="l" defTabSz="914400" rtl="0" eaLnBrk="1" latinLnBrk="0" hangingPunct="1">
                      <a:defRPr kumimoji="1" kern="1200">
                        <a:solidFill>
                          <a:schemeClr val="tx1"/>
                        </a:solidFill>
                        <a:latin typeface="Calibri" pitchFamily="34" charset="0"/>
                        <a:ea typeface="新細明體" pitchFamily="18" charset="-120"/>
                        <a:cs typeface="+mn-cs"/>
                      </a:defRPr>
                    </a:lvl6pPr>
                    <a:lvl7pPr marL="2743200" algn="l" defTabSz="914400" rtl="0" eaLnBrk="1" latinLnBrk="0" hangingPunct="1">
                      <a:defRPr kumimoji="1" kern="1200">
                        <a:solidFill>
                          <a:schemeClr val="tx1"/>
                        </a:solidFill>
                        <a:latin typeface="Calibri" pitchFamily="34" charset="0"/>
                        <a:ea typeface="新細明體" pitchFamily="18" charset="-120"/>
                        <a:cs typeface="+mn-cs"/>
                      </a:defRPr>
                    </a:lvl7pPr>
                    <a:lvl8pPr marL="3200400" algn="l" defTabSz="914400" rtl="0" eaLnBrk="1" latinLnBrk="0" hangingPunct="1">
                      <a:defRPr kumimoji="1" kern="1200">
                        <a:solidFill>
                          <a:schemeClr val="tx1"/>
                        </a:solidFill>
                        <a:latin typeface="Calibri" pitchFamily="34" charset="0"/>
                        <a:ea typeface="新細明體" pitchFamily="18" charset="-120"/>
                        <a:cs typeface="+mn-cs"/>
                      </a:defRPr>
                    </a:lvl8pPr>
                    <a:lvl9pPr marL="3657600" algn="l" defTabSz="914400" rtl="0" eaLnBrk="1" latinLnBrk="0" hangingPunct="1">
                      <a:defRPr kumimoji="1" kern="1200">
                        <a:solidFill>
                          <a:schemeClr val="tx1"/>
                        </a:solidFill>
                        <a:latin typeface="Calibri" pitchFamily="34" charset="0"/>
                        <a:ea typeface="新細明體" pitchFamily="18" charset="-120"/>
                        <a:cs typeface="+mn-cs"/>
                      </a:defRPr>
                    </a:lvl9pPr>
                  </a:lstStyle>
                  <a:p>
                    <a:pPr>
                      <a:spcBef>
                        <a:spcPts val="0"/>
                      </a:spcBef>
                      <a:buSzPct val="70000"/>
                    </a:pPr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kumimoji="0" lang="en-US" altLang="zh-TW" sz="2400" b="0" i="1" smtClean="0">
                              <a:solidFill>
                                <a:srgbClr val="000000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𝑥</m:t>
                          </m:r>
                          <m:d>
                            <m:dPr>
                              <m:ctrlPr>
                                <a:rPr kumimoji="0" lang="en-US" altLang="zh-TW" sz="2400" b="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dPr>
                            <m:e>
                              <m:r>
                                <a:rPr kumimoji="0" lang="en-US" altLang="zh-TW" sz="2400" i="1">
                                  <a:solidFill>
                                    <a:srgbClr val="000000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kumimoji="0" lang="en-US" altLang="zh-TW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=</m:t>
                          </m:r>
                          <m:nary>
                            <m:naryPr>
                              <m:chr m:val="∑"/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2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=−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∞</m:t>
                              </m:r>
                            </m:sub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∞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𝑗𝑘</m:t>
                                  </m:r>
                                  <m:sSub>
                                    <m:sSub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240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</m:e>
                          </m:nary>
                        </m:oMath>
                      </m:oMathPara>
                    </a14:m>
                    <a:endParaRPr kumimoji="0" lang="zh-TW" altLang="en-US" sz="2400" dirty="0">
                      <a:solidFill>
                        <a:srgbClr val="000000"/>
                      </a:solidFill>
                      <a:latin typeface="Times New Roman" pitchFamily="18" charset="0"/>
                      <a:cs typeface="Times New Roman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2" name="矩形 11">
                    <a:extLst>
                      <a:ext uri="{FF2B5EF4-FFF2-40B4-BE49-F238E27FC236}">
                        <a16:creationId xmlns:a16="http://schemas.microsoft.com/office/drawing/2014/main" id="{3CFAA4E3-58F8-492F-B1F9-CC2BF3D5581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-1533283" y="963215"/>
                    <a:ext cx="3110082" cy="1099340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矩形 6">
                  <a:extLst>
                    <a:ext uri="{FF2B5EF4-FFF2-40B4-BE49-F238E27FC236}">
                      <a16:creationId xmlns:a16="http://schemas.microsoft.com/office/drawing/2014/main" id="{95AAD8C7-5CF0-4D82-AFB7-7100FB6951BE}"/>
                    </a:ext>
                  </a:extLst>
                </p:cNvPr>
                <p:cNvSpPr/>
                <p:nvPr/>
              </p:nvSpPr>
              <p:spPr>
                <a:xfrm>
                  <a:off x="5081837" y="1012827"/>
                  <a:ext cx="824200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>
                  <a:defPPr>
                    <a:defRPr lang="zh-TW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  <a:cs typeface="+mn-cs"/>
                    </a:defRPr>
                  </a:lvl5pPr>
                  <a:lvl6pPr marL="2286000" algn="l" defTabSz="914400" rtl="0" eaLnBrk="1" latinLnBrk="0" hangingPunct="1">
                    <a:defRPr kumimoji="1" kern="1200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  <a:cs typeface="+mn-cs"/>
                    </a:defRPr>
                  </a:lvl6pPr>
                  <a:lvl7pPr marL="2743200" algn="l" defTabSz="914400" rtl="0" eaLnBrk="1" latinLnBrk="0" hangingPunct="1">
                    <a:defRPr kumimoji="1" kern="1200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  <a:cs typeface="+mn-cs"/>
                    </a:defRPr>
                  </a:lvl7pPr>
                  <a:lvl8pPr marL="3200400" algn="l" defTabSz="914400" rtl="0" eaLnBrk="1" latinLnBrk="0" hangingPunct="1">
                    <a:defRPr kumimoji="1" kern="1200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  <a:cs typeface="+mn-cs"/>
                    </a:defRPr>
                  </a:lvl8pPr>
                  <a:lvl9pPr marL="3657600" algn="l" defTabSz="914400" rtl="0" eaLnBrk="1" latinLnBrk="0" hangingPunct="1">
                    <a:defRPr kumimoji="1" kern="1200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  <a:cs typeface="+mn-cs"/>
                    </a:defRPr>
                  </a:lvl9pPr>
                </a:lstStyle>
                <a:p>
                  <a:pPr>
                    <a:spcBef>
                      <a:spcPts val="0"/>
                    </a:spcBef>
                    <a:buSzPct val="70000"/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kumimoji="0" lang="en-US" altLang="zh-TW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h</m:t>
                        </m:r>
                        <m:r>
                          <a:rPr kumimoji="0" lang="en-US" altLang="zh-TW" sz="2400" i="1">
                            <a:solidFill>
                              <a:srgbClr val="000000"/>
                            </a:solidFill>
                            <a:latin typeface="Cambria Math"/>
                            <a:cs typeface="Times New Roman" pitchFamily="18" charset="0"/>
                          </a:rPr>
                          <m:t>(</m:t>
                        </m:r>
                        <m:r>
                          <a:rPr kumimoji="0" lang="en-US" altLang="zh-TW" sz="2400" i="1">
                            <a:solidFill>
                              <a:srgbClr val="000000"/>
                            </a:solidFill>
                            <a:latin typeface="Cambria Math"/>
                            <a:cs typeface="Times New Roman" pitchFamily="18" charset="0"/>
                          </a:rPr>
                          <m:t>𝑡</m:t>
                        </m:r>
                        <m:r>
                          <a:rPr kumimoji="0" lang="en-US" altLang="zh-TW" sz="2400" i="1">
                            <a:solidFill>
                              <a:srgbClr val="000000"/>
                            </a:solidFill>
                            <a:latin typeface="Cambria Math"/>
                            <a:cs typeface="Times New Roman" pitchFamily="18" charset="0"/>
                          </a:rPr>
                          <m:t>)</m:t>
                        </m:r>
                      </m:oMath>
                    </m:oMathPara>
                  </a14:m>
                  <a:endParaRPr kumimoji="0" lang="zh-TW" altLang="en-US" sz="2400" dirty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</mc:Choice>
          <mc:Fallback xmlns="">
            <p:sp>
              <p:nvSpPr>
                <p:cNvPr id="7" name="矩形 6">
                  <a:extLst>
                    <a:ext uri="{FF2B5EF4-FFF2-40B4-BE49-F238E27FC236}">
                      <a16:creationId xmlns:a16="http://schemas.microsoft.com/office/drawing/2014/main" id="{95AAD8C7-5CF0-4D82-AFB7-7100FB6951B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81837" y="1012827"/>
                  <a:ext cx="824200" cy="461665"/>
                </a:xfrm>
                <a:prstGeom prst="rect">
                  <a:avLst/>
                </a:prstGeom>
                <a:blipFill>
                  <a:blip r:embed="rId6"/>
                  <a:stretch>
                    <a:fillRect l="-2222" b="-1842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215128605"/>
      </p:ext>
    </p:extLst>
  </p:cSld>
  <p:clrMapOvr>
    <a:masterClrMapping/>
  </p:clrMapOvr>
  <p:transition spd="med">
    <p:cut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25C303-6879-D547-8125-F07718E64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228602"/>
            <a:ext cx="10657633" cy="784225"/>
          </a:xfrm>
        </p:spPr>
        <p:txBody>
          <a:bodyPr/>
          <a:lstStyle/>
          <a:p>
            <a:r>
              <a:rPr lang="en-US" altLang="zh-CN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Response of LTI Systems to Exponential Signal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540E06A-412C-CE41-9E57-121FB374F2B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09872" y="1301808"/>
                <a:ext cx="10958688" cy="5113282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i="1" smtClean="0">
                          <a:solidFill>
                            <a:srgbClr val="000000"/>
                          </a:solidFill>
                          <a:latin typeface="Cambria Math"/>
                          <a:cs typeface="Times New Roman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altLang="zh-TW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dPr>
                        <m:e>
                          <m:r>
                            <a:rPr lang="en-US" altLang="zh-TW" sz="2800" i="1">
                              <a:solidFill>
                                <a:srgbClr val="000000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TW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28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8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en-US" altLang="zh-CN" sz="28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=−</m:t>
                          </m:r>
                          <m:r>
                            <a:rPr lang="en-US" altLang="zh-CN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altLang="zh-CN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∞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𝑗𝑘</m:t>
                              </m:r>
                              <m:sSub>
                                <m:sSubPr>
                                  <m:ctrlPr>
                                    <a:rPr lang="en-US" altLang="zh-CN" sz="28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8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sup>
                          </m:sSup>
                        </m:e>
                      </m:nary>
                      <m:r>
                        <a:rPr lang="en-US" altLang="zh-CN" sz="28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  →   </m:t>
                      </m:r>
                      <m:r>
                        <a:rPr kumimoji="0" lang="en-US" altLang="zh-TW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𝑦</m:t>
                      </m:r>
                      <m:d>
                        <m:dPr>
                          <m:ctrlPr>
                            <a:rPr kumimoji="0" lang="en-US" altLang="zh-TW" sz="28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dPr>
                        <m:e>
                          <m:r>
                            <a:rPr kumimoji="0" lang="en-US" altLang="zh-TW" sz="2800" i="1">
                              <a:solidFill>
                                <a:srgbClr val="000000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𝑡</m:t>
                          </m:r>
                        </m:e>
                      </m:d>
                      <m:r>
                        <a:rPr kumimoji="0" lang="en-US" altLang="zh-TW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28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8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en-US" altLang="zh-CN" sz="28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=−</m:t>
                          </m:r>
                          <m:r>
                            <a:rPr lang="en-US" altLang="zh-CN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altLang="zh-CN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∞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𝑗𝑘</m:t>
                              </m:r>
                              <m:sSub>
                                <m:sSubPr>
                                  <m:ctrlPr>
                                    <a:rPr lang="en-US" altLang="zh-CN" sz="28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8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sup>
                          </m:sSup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𝐻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altLang="zh-CN" sz="28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𝑗𝑘</m:t>
                          </m:r>
                          <m:sSub>
                            <m:sSub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8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kern="100" dirty="0">
                  <a:solidFill>
                    <a:srgbClr val="000000"/>
                  </a:solidFill>
                  <a:latin typeface="Times New Roman" pitchFamily="18" charset="0"/>
                  <a:ea typeface="標楷體"/>
                  <a:cs typeface="Times New Roman" pitchFamily="18" charset="0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altLang="zh-TW" sz="2800" kern="100" dirty="0">
                    <a:solidFill>
                      <a:srgbClr val="000000"/>
                    </a:solidFill>
                    <a:latin typeface="Times New Roman" pitchFamily="18" charset="0"/>
                    <a:ea typeface="標楷體"/>
                    <a:cs typeface="Times New Roman" pitchFamily="18" charset="0"/>
                  </a:rPr>
                  <a:t>    </a:t>
                </a:r>
                <a:r>
                  <a:rPr lang="en-US" altLang="zh-TW" sz="2800" kern="100" dirty="0">
                    <a:solidFill>
                      <a:schemeClr val="tx1"/>
                    </a:solidFill>
                    <a:latin typeface="Times New Roman"/>
                    <a:ea typeface="標楷體"/>
                    <a:cs typeface="Times New Roman" pitchFamily="18" charset="0"/>
                  </a:rPr>
                  <a:t>I</a:t>
                </a:r>
                <a:r>
                  <a:rPr kumimoji="0" lang="en-US" altLang="zh-TW" sz="2800" kern="100" dirty="0">
                    <a:solidFill>
                      <a:schemeClr val="tx1"/>
                    </a:solidFill>
                    <a:latin typeface="Times New Roman"/>
                    <a:ea typeface="標楷體"/>
                  </a:rPr>
                  <a:t>f the input has a frequency component, the output will exactly have the same frequency component, except scaled by a constant.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altLang="zh-TW" sz="2800" kern="100" dirty="0">
                  <a:solidFill>
                    <a:schemeClr val="tx1"/>
                  </a:solidFill>
                  <a:latin typeface="Times New Roman"/>
                  <a:ea typeface="標楷體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kumimoji="0" lang="en-US" altLang="zh-TW" sz="2800" kern="100" dirty="0">
                    <a:solidFill>
                      <a:schemeClr val="tx1"/>
                    </a:solidFill>
                    <a:latin typeface="Times New Roman"/>
                    <a:ea typeface="標楷體"/>
                  </a:rPr>
                  <a:t>    Frequency domain:</a:t>
                </a:r>
                <a:endParaRPr kumimoji="0" lang="zh-TW" altLang="zh-TW" sz="2800" kern="100" dirty="0">
                  <a:solidFill>
                    <a:schemeClr val="tx1"/>
                  </a:solidFill>
                  <a:latin typeface="Times New Roman"/>
                  <a:ea typeface="標楷體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zh-TW" altLang="en-US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540E06A-412C-CE41-9E57-121FB374F2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09872" y="1301808"/>
                <a:ext cx="10958688" cy="5113282"/>
              </a:xfrm>
              <a:blipFill>
                <a:blip r:embed="rId3"/>
                <a:stretch>
                  <a:fillRect l="-1836" r="-2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5E636C3-A315-5A44-AEB6-E49847757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B14B3-731A-4352-BC82-B1993596BD11}" type="slidenum">
              <a:rPr lang="zh-CN" altLang="en-US" smtClean="0"/>
              <a:pPr/>
              <a:t>24</a:t>
            </a:fld>
            <a:endParaRPr lang="zh-CN" altLang="en-US" dirty="0"/>
          </a:p>
        </p:txBody>
      </p: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264050AD-811A-4A1F-8B16-D7F55965255E}"/>
              </a:ext>
            </a:extLst>
          </p:cNvPr>
          <p:cNvGrpSpPr/>
          <p:nvPr/>
        </p:nvGrpSpPr>
        <p:grpSpPr>
          <a:xfrm>
            <a:off x="4191947" y="4153730"/>
            <a:ext cx="5152078" cy="1789869"/>
            <a:chOff x="3624046" y="4408932"/>
            <a:chExt cx="4703455" cy="1316736"/>
          </a:xfrm>
        </p:grpSpPr>
        <p:pic>
          <p:nvPicPr>
            <p:cNvPr id="26" name="圖片 9">
              <a:extLst>
                <a:ext uri="{FF2B5EF4-FFF2-40B4-BE49-F238E27FC236}">
                  <a16:creationId xmlns:a16="http://schemas.microsoft.com/office/drawing/2014/main" id="{9C978368-8F6A-4A6B-ABC3-C9C19B9FB3E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52924" y="4408932"/>
              <a:ext cx="4672584" cy="1316736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矩形 27">
                  <a:extLst>
                    <a:ext uri="{FF2B5EF4-FFF2-40B4-BE49-F238E27FC236}">
                      <a16:creationId xmlns:a16="http://schemas.microsoft.com/office/drawing/2014/main" id="{EAFBDC89-A4B1-4F3A-A5F6-FEE0AB1F9883}"/>
                    </a:ext>
                  </a:extLst>
                </p:cNvPr>
                <p:cNvSpPr/>
                <p:nvPr/>
              </p:nvSpPr>
              <p:spPr>
                <a:xfrm>
                  <a:off x="7893536" y="4912988"/>
                  <a:ext cx="433965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>
                  <a:defPPr>
                    <a:defRPr lang="zh-TW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  <a:cs typeface="+mn-cs"/>
                    </a:defRPr>
                  </a:lvl5pPr>
                  <a:lvl6pPr marL="2286000" algn="l" defTabSz="914400" rtl="0" eaLnBrk="1" latinLnBrk="0" hangingPunct="1">
                    <a:defRPr kumimoji="1" kern="1200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  <a:cs typeface="+mn-cs"/>
                    </a:defRPr>
                  </a:lvl6pPr>
                  <a:lvl7pPr marL="2743200" algn="l" defTabSz="914400" rtl="0" eaLnBrk="1" latinLnBrk="0" hangingPunct="1">
                    <a:defRPr kumimoji="1" kern="1200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  <a:cs typeface="+mn-cs"/>
                    </a:defRPr>
                  </a:lvl7pPr>
                  <a:lvl8pPr marL="3200400" algn="l" defTabSz="914400" rtl="0" eaLnBrk="1" latinLnBrk="0" hangingPunct="1">
                    <a:defRPr kumimoji="1" kern="1200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  <a:cs typeface="+mn-cs"/>
                    </a:defRPr>
                  </a:lvl8pPr>
                  <a:lvl9pPr marL="3657600" algn="l" defTabSz="914400" rtl="0" eaLnBrk="1" latinLnBrk="0" hangingPunct="1">
                    <a:defRPr kumimoji="1" kern="1200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  <a:cs typeface="+mn-cs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zh-TW" altLang="en-US" sz="2000" i="1" smtClean="0">
                            <a:solidFill>
                              <a:srgbClr val="000000"/>
                            </a:solidFill>
                            <a:latin typeface="Cambria Math"/>
                            <a:cs typeface="Times New Roman" pitchFamily="18" charset="0"/>
                          </a:rPr>
                          <m:t>𝜔</m:t>
                        </m:r>
                      </m:oMath>
                    </m:oMathPara>
                  </a14:m>
                  <a:endParaRPr lang="zh-TW" altLang="en-US" sz="2000" dirty="0"/>
                </a:p>
              </p:txBody>
            </p:sp>
          </mc:Choice>
          <mc:Fallback xmlns="">
            <p:sp>
              <p:nvSpPr>
                <p:cNvPr id="28" name="矩形 27">
                  <a:extLst>
                    <a:ext uri="{FF2B5EF4-FFF2-40B4-BE49-F238E27FC236}">
                      <a16:creationId xmlns:a16="http://schemas.microsoft.com/office/drawing/2014/main" id="{EAFBDC89-A4B1-4F3A-A5F6-FEE0AB1F988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93536" y="4912988"/>
                  <a:ext cx="433965" cy="40011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矩形 29">
                  <a:extLst>
                    <a:ext uri="{FF2B5EF4-FFF2-40B4-BE49-F238E27FC236}">
                      <a16:creationId xmlns:a16="http://schemas.microsoft.com/office/drawing/2014/main" id="{000BC1CD-3F9D-4F25-91BB-95368DAEF363}"/>
                    </a:ext>
                  </a:extLst>
                </p:cNvPr>
                <p:cNvSpPr/>
                <p:nvPr/>
              </p:nvSpPr>
              <p:spPr>
                <a:xfrm>
                  <a:off x="5011299" y="4984996"/>
                  <a:ext cx="433965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>
                  <a:defPPr>
                    <a:defRPr lang="zh-TW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  <a:cs typeface="+mn-cs"/>
                    </a:defRPr>
                  </a:lvl5pPr>
                  <a:lvl6pPr marL="2286000" algn="l" defTabSz="914400" rtl="0" eaLnBrk="1" latinLnBrk="0" hangingPunct="1">
                    <a:defRPr kumimoji="1" kern="1200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  <a:cs typeface="+mn-cs"/>
                    </a:defRPr>
                  </a:lvl6pPr>
                  <a:lvl7pPr marL="2743200" algn="l" defTabSz="914400" rtl="0" eaLnBrk="1" latinLnBrk="0" hangingPunct="1">
                    <a:defRPr kumimoji="1" kern="1200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  <a:cs typeface="+mn-cs"/>
                    </a:defRPr>
                  </a:lvl7pPr>
                  <a:lvl8pPr marL="3200400" algn="l" defTabSz="914400" rtl="0" eaLnBrk="1" latinLnBrk="0" hangingPunct="1">
                    <a:defRPr kumimoji="1" kern="1200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  <a:cs typeface="+mn-cs"/>
                    </a:defRPr>
                  </a:lvl8pPr>
                  <a:lvl9pPr marL="3657600" algn="l" defTabSz="914400" rtl="0" eaLnBrk="1" latinLnBrk="0" hangingPunct="1">
                    <a:defRPr kumimoji="1" kern="1200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  <a:cs typeface="+mn-cs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zh-TW" altLang="en-US" sz="2000" i="1" smtClean="0">
                            <a:solidFill>
                              <a:srgbClr val="000000"/>
                            </a:solidFill>
                            <a:latin typeface="Cambria Math"/>
                            <a:cs typeface="Times New Roman" pitchFamily="18" charset="0"/>
                          </a:rPr>
                          <m:t>𝜔</m:t>
                        </m:r>
                      </m:oMath>
                    </m:oMathPara>
                  </a14:m>
                  <a:endParaRPr lang="zh-TW" altLang="en-US" sz="2000" dirty="0"/>
                </a:p>
              </p:txBody>
            </p:sp>
          </mc:Choice>
          <mc:Fallback xmlns="">
            <p:sp>
              <p:nvSpPr>
                <p:cNvPr id="30" name="矩形 29">
                  <a:extLst>
                    <a:ext uri="{FF2B5EF4-FFF2-40B4-BE49-F238E27FC236}">
                      <a16:creationId xmlns:a16="http://schemas.microsoft.com/office/drawing/2014/main" id="{000BC1CD-3F9D-4F25-91BB-95368DAEF36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11299" y="4984996"/>
                  <a:ext cx="433965" cy="40011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矩形 31">
                  <a:extLst>
                    <a:ext uri="{FF2B5EF4-FFF2-40B4-BE49-F238E27FC236}">
                      <a16:creationId xmlns:a16="http://schemas.microsoft.com/office/drawing/2014/main" id="{1B9DC615-F2BB-4157-A7C2-9C82F27E073A}"/>
                    </a:ext>
                  </a:extLst>
                </p:cNvPr>
                <p:cNvSpPr/>
                <p:nvPr/>
              </p:nvSpPr>
              <p:spPr>
                <a:xfrm>
                  <a:off x="3624046" y="5116273"/>
                  <a:ext cx="542008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>
                  <a:defPPr>
                    <a:defRPr lang="zh-TW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  <a:cs typeface="+mn-cs"/>
                    </a:defRPr>
                  </a:lvl5pPr>
                  <a:lvl6pPr marL="2286000" algn="l" defTabSz="914400" rtl="0" eaLnBrk="1" latinLnBrk="0" hangingPunct="1">
                    <a:defRPr kumimoji="1" kern="1200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  <a:cs typeface="+mn-cs"/>
                    </a:defRPr>
                  </a:lvl6pPr>
                  <a:lvl7pPr marL="2743200" algn="l" defTabSz="914400" rtl="0" eaLnBrk="1" latinLnBrk="0" hangingPunct="1">
                    <a:defRPr kumimoji="1" kern="1200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  <a:cs typeface="+mn-cs"/>
                    </a:defRPr>
                  </a:lvl7pPr>
                  <a:lvl8pPr marL="3200400" algn="l" defTabSz="914400" rtl="0" eaLnBrk="1" latinLnBrk="0" hangingPunct="1">
                    <a:defRPr kumimoji="1" kern="1200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  <a:cs typeface="+mn-cs"/>
                    </a:defRPr>
                  </a:lvl8pPr>
                  <a:lvl9pPr marL="3657600" algn="l" defTabSz="914400" rtl="0" eaLnBrk="1" latinLnBrk="0" hangingPunct="1">
                    <a:defRPr kumimoji="1" kern="1200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  <a:cs typeface="+mn-cs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altLang="zh-TW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kumimoji="0" lang="zh-TW" altLang="en-US" sz="2000" i="1" smtClean="0">
                                <a:solidFill>
                                  <a:srgbClr val="000000"/>
                                </a:solidFill>
                                <a:latin typeface="Cambria Math"/>
                                <a:cs typeface="Times New Roman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kumimoji="0" lang="en-US" altLang="zh-TW" sz="2000" b="0" i="1" smtClean="0">
                                <a:solidFill>
                                  <a:srgbClr val="000000"/>
                                </a:solidFill>
                                <a:latin typeface="Cambria Math"/>
                                <a:cs typeface="Times New Roman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TW" altLang="en-US" sz="2000" dirty="0"/>
                </a:p>
              </p:txBody>
            </p:sp>
          </mc:Choice>
          <mc:Fallback xmlns="">
            <p:sp>
              <p:nvSpPr>
                <p:cNvPr id="32" name="矩形 31">
                  <a:extLst>
                    <a:ext uri="{FF2B5EF4-FFF2-40B4-BE49-F238E27FC236}">
                      <a16:creationId xmlns:a16="http://schemas.microsoft.com/office/drawing/2014/main" id="{1B9DC615-F2BB-4157-A7C2-9C82F27E073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24046" y="5116273"/>
                  <a:ext cx="542008" cy="40011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矩形 33">
                  <a:extLst>
                    <a:ext uri="{FF2B5EF4-FFF2-40B4-BE49-F238E27FC236}">
                      <a16:creationId xmlns:a16="http://schemas.microsoft.com/office/drawing/2014/main" id="{D09A0FE8-05BF-4C62-89C1-182FB8FCFE20}"/>
                    </a:ext>
                  </a:extLst>
                </p:cNvPr>
                <p:cNvSpPr/>
                <p:nvPr/>
              </p:nvSpPr>
              <p:spPr>
                <a:xfrm>
                  <a:off x="6443034" y="5090872"/>
                  <a:ext cx="542008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>
                  <a:defPPr>
                    <a:defRPr lang="zh-TW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  <a:cs typeface="+mn-cs"/>
                    </a:defRPr>
                  </a:lvl5pPr>
                  <a:lvl6pPr marL="2286000" algn="l" defTabSz="914400" rtl="0" eaLnBrk="1" latinLnBrk="0" hangingPunct="1">
                    <a:defRPr kumimoji="1" kern="1200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  <a:cs typeface="+mn-cs"/>
                    </a:defRPr>
                  </a:lvl6pPr>
                  <a:lvl7pPr marL="2743200" algn="l" defTabSz="914400" rtl="0" eaLnBrk="1" latinLnBrk="0" hangingPunct="1">
                    <a:defRPr kumimoji="1" kern="1200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  <a:cs typeface="+mn-cs"/>
                    </a:defRPr>
                  </a:lvl7pPr>
                  <a:lvl8pPr marL="3200400" algn="l" defTabSz="914400" rtl="0" eaLnBrk="1" latinLnBrk="0" hangingPunct="1">
                    <a:defRPr kumimoji="1" kern="1200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  <a:cs typeface="+mn-cs"/>
                    </a:defRPr>
                  </a:lvl8pPr>
                  <a:lvl9pPr marL="3657600" algn="l" defTabSz="914400" rtl="0" eaLnBrk="1" latinLnBrk="0" hangingPunct="1">
                    <a:defRPr kumimoji="1" kern="1200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  <a:cs typeface="+mn-cs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altLang="zh-TW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kumimoji="0" lang="zh-TW" altLang="en-US" sz="2000" i="1" smtClean="0">
                                <a:solidFill>
                                  <a:srgbClr val="000000"/>
                                </a:solidFill>
                                <a:latin typeface="Cambria Math"/>
                                <a:cs typeface="Times New Roman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kumimoji="0" lang="en-US" altLang="zh-TW" sz="2000" b="0" i="1" smtClean="0">
                                <a:solidFill>
                                  <a:srgbClr val="000000"/>
                                </a:solidFill>
                                <a:latin typeface="Cambria Math"/>
                                <a:cs typeface="Times New Roman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TW" altLang="en-US" sz="2000" dirty="0"/>
                </a:p>
              </p:txBody>
            </p:sp>
          </mc:Choice>
          <mc:Fallback xmlns="">
            <p:sp>
              <p:nvSpPr>
                <p:cNvPr id="34" name="矩形 33">
                  <a:extLst>
                    <a:ext uri="{FF2B5EF4-FFF2-40B4-BE49-F238E27FC236}">
                      <a16:creationId xmlns:a16="http://schemas.microsoft.com/office/drawing/2014/main" id="{D09A0FE8-05BF-4C62-89C1-182FB8FCFE2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43034" y="5090872"/>
                  <a:ext cx="542008" cy="40011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矩形 35">
                  <a:extLst>
                    <a:ext uri="{FF2B5EF4-FFF2-40B4-BE49-F238E27FC236}">
                      <a16:creationId xmlns:a16="http://schemas.microsoft.com/office/drawing/2014/main" id="{A2256DC4-C164-406C-9DD0-6B47295D4900}"/>
                    </a:ext>
                  </a:extLst>
                </p:cNvPr>
                <p:cNvSpPr/>
                <p:nvPr/>
              </p:nvSpPr>
              <p:spPr>
                <a:xfrm>
                  <a:off x="4157775" y="5129012"/>
                  <a:ext cx="547971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>
                  <a:defPPr>
                    <a:defRPr lang="zh-TW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  <a:cs typeface="+mn-cs"/>
                    </a:defRPr>
                  </a:lvl5pPr>
                  <a:lvl6pPr marL="2286000" algn="l" defTabSz="914400" rtl="0" eaLnBrk="1" latinLnBrk="0" hangingPunct="1">
                    <a:defRPr kumimoji="1" kern="1200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  <a:cs typeface="+mn-cs"/>
                    </a:defRPr>
                  </a:lvl6pPr>
                  <a:lvl7pPr marL="2743200" algn="l" defTabSz="914400" rtl="0" eaLnBrk="1" latinLnBrk="0" hangingPunct="1">
                    <a:defRPr kumimoji="1" kern="1200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  <a:cs typeface="+mn-cs"/>
                    </a:defRPr>
                  </a:lvl7pPr>
                  <a:lvl8pPr marL="3200400" algn="l" defTabSz="914400" rtl="0" eaLnBrk="1" latinLnBrk="0" hangingPunct="1">
                    <a:defRPr kumimoji="1" kern="1200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  <a:cs typeface="+mn-cs"/>
                    </a:defRPr>
                  </a:lvl8pPr>
                  <a:lvl9pPr marL="3657600" algn="l" defTabSz="914400" rtl="0" eaLnBrk="1" latinLnBrk="0" hangingPunct="1">
                    <a:defRPr kumimoji="1" kern="1200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  <a:cs typeface="+mn-cs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altLang="zh-TW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kumimoji="0" lang="zh-TW" altLang="en-US" sz="2000" i="1" smtClean="0">
                                <a:solidFill>
                                  <a:srgbClr val="000000"/>
                                </a:solidFill>
                                <a:latin typeface="Cambria Math"/>
                                <a:cs typeface="Times New Roman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kumimoji="0" lang="en-US" altLang="zh-TW" sz="2000" b="0" i="1" smtClean="0">
                                <a:solidFill>
                                  <a:srgbClr val="000000"/>
                                </a:solidFill>
                                <a:latin typeface="Cambria Math"/>
                                <a:cs typeface="Times New Roman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TW" altLang="en-US" sz="2000" dirty="0"/>
                </a:p>
              </p:txBody>
            </p:sp>
          </mc:Choice>
          <mc:Fallback xmlns="">
            <p:sp>
              <p:nvSpPr>
                <p:cNvPr id="36" name="矩形 35">
                  <a:extLst>
                    <a:ext uri="{FF2B5EF4-FFF2-40B4-BE49-F238E27FC236}">
                      <a16:creationId xmlns:a16="http://schemas.microsoft.com/office/drawing/2014/main" id="{A2256DC4-C164-406C-9DD0-6B47295D490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57775" y="5129012"/>
                  <a:ext cx="547971" cy="40011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矩形 37">
                  <a:extLst>
                    <a:ext uri="{FF2B5EF4-FFF2-40B4-BE49-F238E27FC236}">
                      <a16:creationId xmlns:a16="http://schemas.microsoft.com/office/drawing/2014/main" id="{30BA2396-BD10-4535-ABFB-28252DDECB7B}"/>
                    </a:ext>
                  </a:extLst>
                </p:cNvPr>
                <p:cNvSpPr/>
                <p:nvPr/>
              </p:nvSpPr>
              <p:spPr>
                <a:xfrm>
                  <a:off x="4537253" y="5129012"/>
                  <a:ext cx="528222" cy="38472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>
                  <a:defPPr>
                    <a:defRPr lang="zh-TW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  <a:cs typeface="+mn-cs"/>
                    </a:defRPr>
                  </a:lvl5pPr>
                  <a:lvl6pPr marL="2286000" algn="l" defTabSz="914400" rtl="0" eaLnBrk="1" latinLnBrk="0" hangingPunct="1">
                    <a:defRPr kumimoji="1" kern="1200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  <a:cs typeface="+mn-cs"/>
                    </a:defRPr>
                  </a:lvl6pPr>
                  <a:lvl7pPr marL="2743200" algn="l" defTabSz="914400" rtl="0" eaLnBrk="1" latinLnBrk="0" hangingPunct="1">
                    <a:defRPr kumimoji="1" kern="1200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  <a:cs typeface="+mn-cs"/>
                    </a:defRPr>
                  </a:lvl7pPr>
                  <a:lvl8pPr marL="3200400" algn="l" defTabSz="914400" rtl="0" eaLnBrk="1" latinLnBrk="0" hangingPunct="1">
                    <a:defRPr kumimoji="1" kern="1200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  <a:cs typeface="+mn-cs"/>
                    </a:defRPr>
                  </a:lvl8pPr>
                  <a:lvl9pPr marL="3657600" algn="l" defTabSz="914400" rtl="0" eaLnBrk="1" latinLnBrk="0" hangingPunct="1">
                    <a:defRPr kumimoji="1" kern="1200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  <a:cs typeface="+mn-cs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altLang="zh-TW" sz="19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kumimoji="0" lang="zh-TW" altLang="en-US" sz="1900" i="1" smtClean="0">
                                <a:solidFill>
                                  <a:srgbClr val="000000"/>
                                </a:solidFill>
                                <a:latin typeface="Cambria Math"/>
                                <a:cs typeface="Times New Roman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kumimoji="0" lang="en-US" altLang="zh-TW" sz="1900" b="0" i="1" smtClean="0">
                                <a:solidFill>
                                  <a:srgbClr val="000000"/>
                                </a:solidFill>
                                <a:latin typeface="Cambria Math"/>
                                <a:cs typeface="Times New Roman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zh-TW" altLang="en-US" sz="1900" dirty="0"/>
                </a:p>
              </p:txBody>
            </p:sp>
          </mc:Choice>
          <mc:Fallback xmlns="">
            <p:sp>
              <p:nvSpPr>
                <p:cNvPr id="38" name="矩形 37">
                  <a:extLst>
                    <a:ext uri="{FF2B5EF4-FFF2-40B4-BE49-F238E27FC236}">
                      <a16:creationId xmlns:a16="http://schemas.microsoft.com/office/drawing/2014/main" id="{30BA2396-BD10-4535-ABFB-28252DDECB7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37253" y="5129012"/>
                  <a:ext cx="528222" cy="384721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矩形 39">
                  <a:extLst>
                    <a:ext uri="{FF2B5EF4-FFF2-40B4-BE49-F238E27FC236}">
                      <a16:creationId xmlns:a16="http://schemas.microsoft.com/office/drawing/2014/main" id="{2B1FE03D-71A9-4A0D-BB75-737B94F3B74B}"/>
                    </a:ext>
                  </a:extLst>
                </p:cNvPr>
                <p:cNvSpPr/>
                <p:nvPr/>
              </p:nvSpPr>
              <p:spPr>
                <a:xfrm>
                  <a:off x="7390715" y="5087397"/>
                  <a:ext cx="547971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>
                  <a:defPPr>
                    <a:defRPr lang="zh-TW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  <a:cs typeface="+mn-cs"/>
                    </a:defRPr>
                  </a:lvl5pPr>
                  <a:lvl6pPr marL="2286000" algn="l" defTabSz="914400" rtl="0" eaLnBrk="1" latinLnBrk="0" hangingPunct="1">
                    <a:defRPr kumimoji="1" kern="1200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  <a:cs typeface="+mn-cs"/>
                    </a:defRPr>
                  </a:lvl6pPr>
                  <a:lvl7pPr marL="2743200" algn="l" defTabSz="914400" rtl="0" eaLnBrk="1" latinLnBrk="0" hangingPunct="1">
                    <a:defRPr kumimoji="1" kern="1200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  <a:cs typeface="+mn-cs"/>
                    </a:defRPr>
                  </a:lvl7pPr>
                  <a:lvl8pPr marL="3200400" algn="l" defTabSz="914400" rtl="0" eaLnBrk="1" latinLnBrk="0" hangingPunct="1">
                    <a:defRPr kumimoji="1" kern="1200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  <a:cs typeface="+mn-cs"/>
                    </a:defRPr>
                  </a:lvl8pPr>
                  <a:lvl9pPr marL="3657600" algn="l" defTabSz="914400" rtl="0" eaLnBrk="1" latinLnBrk="0" hangingPunct="1">
                    <a:defRPr kumimoji="1" kern="1200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  <a:cs typeface="+mn-cs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altLang="zh-TW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kumimoji="0" lang="zh-TW" altLang="en-US" sz="2000" i="1" smtClean="0">
                                <a:solidFill>
                                  <a:srgbClr val="000000"/>
                                </a:solidFill>
                                <a:latin typeface="Cambria Math"/>
                                <a:cs typeface="Times New Roman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kumimoji="0" lang="en-US" altLang="zh-TW" sz="2000" b="0" i="1" smtClean="0">
                                <a:solidFill>
                                  <a:srgbClr val="000000"/>
                                </a:solidFill>
                                <a:latin typeface="Cambria Math"/>
                                <a:cs typeface="Times New Roman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zh-TW" altLang="en-US" sz="2000" dirty="0"/>
                </a:p>
              </p:txBody>
            </p:sp>
          </mc:Choice>
          <mc:Fallback xmlns="">
            <p:sp>
              <p:nvSpPr>
                <p:cNvPr id="40" name="矩形 39">
                  <a:extLst>
                    <a:ext uri="{FF2B5EF4-FFF2-40B4-BE49-F238E27FC236}">
                      <a16:creationId xmlns:a16="http://schemas.microsoft.com/office/drawing/2014/main" id="{2B1FE03D-71A9-4A0D-BB75-737B94F3B74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90715" y="5087397"/>
                  <a:ext cx="547971" cy="400110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矩形 41">
                  <a:extLst>
                    <a:ext uri="{FF2B5EF4-FFF2-40B4-BE49-F238E27FC236}">
                      <a16:creationId xmlns:a16="http://schemas.microsoft.com/office/drawing/2014/main" id="{1BF75988-34AD-48F5-A0C6-236D5A08E363}"/>
                    </a:ext>
                  </a:extLst>
                </p:cNvPr>
                <p:cNvSpPr/>
                <p:nvPr/>
              </p:nvSpPr>
              <p:spPr>
                <a:xfrm>
                  <a:off x="6985525" y="5097409"/>
                  <a:ext cx="547971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>
                  <a:defPPr>
                    <a:defRPr lang="zh-TW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  <a:cs typeface="+mn-cs"/>
                    </a:defRPr>
                  </a:lvl5pPr>
                  <a:lvl6pPr marL="2286000" algn="l" defTabSz="914400" rtl="0" eaLnBrk="1" latinLnBrk="0" hangingPunct="1">
                    <a:defRPr kumimoji="1" kern="1200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  <a:cs typeface="+mn-cs"/>
                    </a:defRPr>
                  </a:lvl6pPr>
                  <a:lvl7pPr marL="2743200" algn="l" defTabSz="914400" rtl="0" eaLnBrk="1" latinLnBrk="0" hangingPunct="1">
                    <a:defRPr kumimoji="1" kern="1200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  <a:cs typeface="+mn-cs"/>
                    </a:defRPr>
                  </a:lvl7pPr>
                  <a:lvl8pPr marL="3200400" algn="l" defTabSz="914400" rtl="0" eaLnBrk="1" latinLnBrk="0" hangingPunct="1">
                    <a:defRPr kumimoji="1" kern="1200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  <a:cs typeface="+mn-cs"/>
                    </a:defRPr>
                  </a:lvl8pPr>
                  <a:lvl9pPr marL="3657600" algn="l" defTabSz="914400" rtl="0" eaLnBrk="1" latinLnBrk="0" hangingPunct="1">
                    <a:defRPr kumimoji="1" kern="1200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  <a:cs typeface="+mn-cs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altLang="zh-TW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kumimoji="0" lang="zh-TW" altLang="en-US" sz="2000" i="1" smtClean="0">
                                <a:solidFill>
                                  <a:srgbClr val="000000"/>
                                </a:solidFill>
                                <a:latin typeface="Cambria Math"/>
                                <a:cs typeface="Times New Roman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kumimoji="0" lang="en-US" altLang="zh-TW" sz="2000" b="0" i="1" smtClean="0">
                                <a:solidFill>
                                  <a:srgbClr val="000000"/>
                                </a:solidFill>
                                <a:latin typeface="Cambria Math"/>
                                <a:cs typeface="Times New Roman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TW" altLang="en-US" sz="2000" dirty="0"/>
                </a:p>
              </p:txBody>
            </p:sp>
          </mc:Choice>
          <mc:Fallback xmlns="">
            <p:sp>
              <p:nvSpPr>
                <p:cNvPr id="42" name="矩形 41">
                  <a:extLst>
                    <a:ext uri="{FF2B5EF4-FFF2-40B4-BE49-F238E27FC236}">
                      <a16:creationId xmlns:a16="http://schemas.microsoft.com/office/drawing/2014/main" id="{1BF75988-34AD-48F5-A0C6-236D5A08E36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85525" y="5097409"/>
                  <a:ext cx="547971" cy="400110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255697161"/>
      </p:ext>
    </p:extLst>
  </p:cSld>
  <p:clrMapOvr>
    <a:masterClrMapping/>
  </p:clrMapOvr>
  <p:transition spd="med">
    <p:cut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25C303-6879-D547-8125-F07718E64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228602"/>
            <a:ext cx="10657633" cy="784225"/>
          </a:xfrm>
        </p:spPr>
        <p:txBody>
          <a:bodyPr/>
          <a:lstStyle/>
          <a:p>
            <a:r>
              <a:rPr lang="en-US" altLang="zh-CN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Response of LTI Systems to Exponential Signal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540E06A-412C-CE41-9E57-121FB374F2B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09872" y="1301808"/>
                <a:ext cx="10958688" cy="5113282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i="1" smtClean="0">
                          <a:solidFill>
                            <a:srgbClr val="000000"/>
                          </a:solidFill>
                          <a:latin typeface="Cambria Math"/>
                          <a:cs typeface="Times New Roman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altLang="zh-TW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dPr>
                        <m:e>
                          <m:r>
                            <a:rPr lang="en-US" altLang="zh-TW" sz="2800" i="1">
                              <a:solidFill>
                                <a:srgbClr val="000000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TW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28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8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en-US" altLang="zh-CN" sz="28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=−</m:t>
                          </m:r>
                          <m:r>
                            <a:rPr lang="en-US" altLang="zh-CN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altLang="zh-CN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∞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𝑗𝑘</m:t>
                              </m:r>
                              <m:sSub>
                                <m:sSubPr>
                                  <m:ctrlPr>
                                    <a:rPr lang="en-US" altLang="zh-CN" sz="28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8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sup>
                          </m:sSup>
                        </m:e>
                      </m:nary>
                      <m:r>
                        <a:rPr lang="en-US" altLang="zh-CN" sz="28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  →   </m:t>
                      </m:r>
                      <m:r>
                        <a:rPr kumimoji="0" lang="en-US" altLang="zh-TW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𝑦</m:t>
                      </m:r>
                      <m:d>
                        <m:dPr>
                          <m:ctrlPr>
                            <a:rPr kumimoji="0" lang="en-US" altLang="zh-TW" sz="28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dPr>
                        <m:e>
                          <m:r>
                            <a:rPr kumimoji="0" lang="en-US" altLang="zh-TW" sz="2800" i="1">
                              <a:solidFill>
                                <a:srgbClr val="000000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𝑡</m:t>
                          </m:r>
                        </m:e>
                      </m:d>
                      <m:r>
                        <a:rPr kumimoji="0" lang="en-US" altLang="zh-TW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28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8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en-US" altLang="zh-CN" sz="28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=−</m:t>
                          </m:r>
                          <m:r>
                            <a:rPr lang="en-US" altLang="zh-CN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altLang="zh-CN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∞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𝑗𝑘</m:t>
                              </m:r>
                              <m:sSub>
                                <m:sSubPr>
                                  <m:ctrlPr>
                                    <a:rPr lang="en-US" altLang="zh-CN" sz="28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8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sup>
                          </m:sSup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𝐻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altLang="zh-CN" sz="28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𝑗𝑘</m:t>
                          </m:r>
                          <m:sSub>
                            <m:sSub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8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kern="100" dirty="0">
                  <a:solidFill>
                    <a:srgbClr val="000000"/>
                  </a:solidFill>
                  <a:latin typeface="Times New Roman" pitchFamily="18" charset="0"/>
                  <a:ea typeface="標楷體"/>
                  <a:cs typeface="Times New Roman" pitchFamily="18" charset="0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altLang="zh-TW" sz="2800" kern="100" dirty="0">
                    <a:solidFill>
                      <a:prstClr val="black"/>
                    </a:solidFill>
                    <a:latin typeface="Times New Roman"/>
                    <a:ea typeface="標楷體"/>
                  </a:rPr>
                  <a:t>    E</a:t>
                </a:r>
                <a:r>
                  <a:rPr kumimoji="0" lang="en-US" altLang="zh-TW" sz="2800" kern="100" dirty="0">
                    <a:solidFill>
                      <a:prstClr val="black"/>
                    </a:solidFill>
                    <a:latin typeface="Times New Roman"/>
                    <a:ea typeface="標楷體"/>
                  </a:rPr>
                  <a:t>ach frequency component never split to other frequency components, no convolution involved, realizing fast and convenient signal processing.</a:t>
                </a: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zh-TW" altLang="en-US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540E06A-412C-CE41-9E57-121FB374F2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09872" y="1301808"/>
                <a:ext cx="10958688" cy="5113282"/>
              </a:xfrm>
              <a:blipFill>
                <a:blip r:embed="rId3"/>
                <a:stretch>
                  <a:fillRect l="-18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5E636C3-A315-5A44-AEB6-E49847757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B14B3-731A-4352-BC82-B1993596BD11}" type="slidenum">
              <a:rPr lang="zh-CN" altLang="en-US" smtClean="0"/>
              <a:pPr/>
              <a:t>25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23887087"/>
      </p:ext>
    </p:extLst>
  </p:cSld>
  <p:clrMapOvr>
    <a:masterClrMapping/>
  </p:clrMapOvr>
  <p:transition spd="med">
    <p:cut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25C303-6879-D547-8125-F07718E64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228602"/>
            <a:ext cx="10657633" cy="784225"/>
          </a:xfrm>
        </p:spPr>
        <p:txBody>
          <a:bodyPr/>
          <a:lstStyle/>
          <a:p>
            <a:r>
              <a:rPr lang="en-US" altLang="zh-CN" sz="3200" b="1" dirty="0">
                <a:solidFill>
                  <a:srgbClr val="527BB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Outline: </a:t>
            </a:r>
            <a:r>
              <a:rPr lang="en-US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Lecture 4: </a:t>
            </a:r>
            <a:r>
              <a:rPr lang="en-US" altLang="zh-CN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Fourier Series of Continuous-time Signals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540E06A-412C-CE41-9E57-121FB374F2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400" y="1639890"/>
            <a:ext cx="10213767" cy="4583110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Time/Frequency Domain</a:t>
            </a:r>
          </a:p>
          <a:p>
            <a:pPr marL="0" indent="0">
              <a:buNone/>
            </a:pPr>
            <a:endParaRPr lang="en-US" altLang="zh-CN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Response of LTI Systems to Exponential Signal</a:t>
            </a:r>
          </a:p>
          <a:p>
            <a:pPr marL="0" indent="0">
              <a:buNone/>
            </a:pPr>
            <a:endParaRPr lang="en-US" altLang="zh-CN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Fourier Series</a:t>
            </a:r>
          </a:p>
          <a:p>
            <a:r>
              <a:rPr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Fourier Series Representation</a:t>
            </a:r>
          </a:p>
          <a:p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Convergence Issue</a:t>
            </a:r>
          </a:p>
          <a:p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Fourier Series Properties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5E636C3-A315-5A44-AEB6-E49847757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B14B3-731A-4352-BC82-B1993596BD11}" type="slidenum">
              <a:rPr lang="zh-CN" altLang="en-US" smtClean="0"/>
              <a:pPr/>
              <a:t>26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55904106"/>
      </p:ext>
    </p:extLst>
  </p:cSld>
  <p:clrMapOvr>
    <a:masterClrMapping/>
  </p:clrMapOvr>
  <p:transition spd="med">
    <p:cut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25C303-6879-D547-8125-F07718E64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228602"/>
            <a:ext cx="10657633" cy="784225"/>
          </a:xfrm>
        </p:spPr>
        <p:txBody>
          <a:bodyPr/>
          <a:lstStyle/>
          <a:p>
            <a:r>
              <a:rPr lang="en-US" altLang="zh-CN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Fourier Series Representation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540E06A-412C-CE41-9E57-121FB374F2B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09872" y="1149727"/>
                <a:ext cx="11418776" cy="5113282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altLang="zh-TW" sz="2800" dirty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Harmonically related complex exponentials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i="1" smtClean="0">
                          <a:solidFill>
                            <a:srgbClr val="000000"/>
                          </a:solidFill>
                          <a:latin typeface="Cambria Math"/>
                          <a:cs typeface="Times New Roman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altLang="zh-TW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dPr>
                        <m:e>
                          <m:r>
                            <a:rPr lang="en-US" altLang="zh-TW" sz="2800" i="1">
                              <a:solidFill>
                                <a:srgbClr val="000000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TW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28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8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en-US" altLang="zh-CN" sz="28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=−</m:t>
                          </m:r>
                          <m:r>
                            <a:rPr lang="en-US" altLang="zh-CN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altLang="zh-CN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∞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𝑗𝑘</m:t>
                              </m:r>
                              <m:sSub>
                                <m:sSubPr>
                                  <m:ctrlPr>
                                    <a:rPr lang="en-US" altLang="zh-CN" sz="28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8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sup>
                          </m:sSup>
                        </m:e>
                      </m:nary>
                      <m:r>
                        <a:rPr lang="en-US" altLang="zh-CN" sz="28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</m:oMath>
                  </m:oMathPara>
                </a14:m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𝑘</m:t>
                      </m:r>
                      <m:r>
                        <a:rPr lang="en-US" altLang="zh-TW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=0,±1,±2,…</m:t>
                      </m:r>
                    </m:oMath>
                  </m:oMathPara>
                </a14:m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105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altLang="zh-TW" sz="2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itchFamily="18" charset="0"/>
                  </a:rPr>
                  <a:t>     </a:t>
                </a:r>
                <a:r>
                  <a:rPr lang="en-US" altLang="zh-CN" sz="2800" b="0" i="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 harmonic of such a </a:t>
                </a:r>
                <a:r>
                  <a:rPr lang="en-US" altLang="zh-CN" sz="2800" b="0" i="0" strike="noStrike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wave</a:t>
                </a:r>
                <a:r>
                  <a:rPr lang="en-US" altLang="zh-CN" sz="2800" b="0" i="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 is a wave with a </a:t>
                </a:r>
                <a:r>
                  <a:rPr lang="en-US" altLang="zh-CN" sz="2800" b="0" i="0" strike="noStrike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frequency</a:t>
                </a:r>
                <a:r>
                  <a:rPr lang="en-US" altLang="zh-CN" sz="2800" b="0" i="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 that is a positive </a:t>
                </a:r>
                <a:r>
                  <a:rPr lang="en-US" altLang="zh-CN" sz="2800" b="0" i="0" strike="noStrike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integer</a:t>
                </a:r>
                <a:r>
                  <a:rPr lang="en-US" altLang="zh-CN" sz="2800" b="0" i="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 multiple of the frequency of the original wave, known as the </a:t>
                </a:r>
                <a:r>
                  <a:rPr lang="en-US" altLang="zh-CN" sz="2800" b="0" i="0" strike="noStrike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fundamental frequency</a:t>
                </a:r>
                <a:r>
                  <a:rPr lang="en-US" altLang="zh-CN" sz="2800" b="0" i="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 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altLang="zh-TW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altLang="zh-TW" sz="2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Fundamental frequency: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zh-CN" altLang="en-US" sz="28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zh-CN" sz="28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zh-TW" sz="2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</a:t>
                </a:r>
                <a14:m>
                  <m:oMath xmlns:m="http://schemas.openxmlformats.org/officeDocument/2006/math">
                    <m:r>
                      <a:rPr lang="en-US" altLang="zh-TW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𝑘</m:t>
                    </m:r>
                    <m:r>
                      <a:rPr lang="en-US" altLang="zh-TW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=±1</m:t>
                    </m:r>
                  </m:oMath>
                </a14:m>
                <a:r>
                  <a:rPr lang="en-US" altLang="zh-TW" sz="2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altLang="zh-TW" sz="2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2</a:t>
                </a:r>
                <a:r>
                  <a:rPr lang="en-US" altLang="zh-TW" sz="2800" baseline="30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nd</a:t>
                </a:r>
                <a:r>
                  <a:rPr lang="en-US" altLang="zh-TW" sz="2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harmonic: 2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zh-CN" altLang="en-US" sz="28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zh-CN" sz="28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zh-TW" sz="2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</a:t>
                </a:r>
                <a14:m>
                  <m:oMath xmlns:m="http://schemas.openxmlformats.org/officeDocument/2006/math">
                    <m:r>
                      <a:rPr lang="en-US" altLang="zh-TW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𝑘</m:t>
                    </m:r>
                    <m:r>
                      <a:rPr lang="en-US" altLang="zh-TW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=±2</m:t>
                    </m:r>
                  </m:oMath>
                </a14:m>
                <a:r>
                  <a:rPr lang="en-US" altLang="zh-TW" sz="2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altLang="zh-TW" sz="2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3</a:t>
                </a:r>
                <a:r>
                  <a:rPr lang="en-US" altLang="zh-TW" sz="2800" baseline="30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rd</a:t>
                </a:r>
                <a:r>
                  <a:rPr lang="en-US" altLang="zh-TW" sz="2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harmonic: 3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zh-CN" altLang="en-US" sz="28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zh-CN" sz="28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zh-TW" sz="2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</a:t>
                </a:r>
                <a14:m>
                  <m:oMath xmlns:m="http://schemas.openxmlformats.org/officeDocument/2006/math">
                    <m:r>
                      <a:rPr lang="en-US" altLang="zh-TW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𝑘</m:t>
                    </m:r>
                    <m:r>
                      <a:rPr lang="en-US" altLang="zh-TW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=±3</m:t>
                    </m:r>
                  </m:oMath>
                </a14:m>
                <a:r>
                  <a:rPr lang="en-US" altLang="zh-TW" sz="2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…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zh-TW" altLang="en-US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540E06A-412C-CE41-9E57-121FB374F2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09872" y="1149727"/>
                <a:ext cx="11418776" cy="5113282"/>
              </a:xfrm>
              <a:blipFill>
                <a:blip r:embed="rId3"/>
                <a:stretch>
                  <a:fillRect l="-1922" t="-2148" b="-47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5E636C3-A315-5A44-AEB6-E49847757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B14B3-731A-4352-BC82-B1993596BD11}" type="slidenum">
              <a:rPr lang="zh-CN" altLang="en-US" smtClean="0"/>
              <a:pPr/>
              <a:t>27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35767879"/>
      </p:ext>
    </p:extLst>
  </p:cSld>
  <p:clrMapOvr>
    <a:masterClrMapping/>
  </p:clrMapOvr>
  <p:transition spd="med">
    <p:cut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25C303-6879-D547-8125-F07718E64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228602"/>
            <a:ext cx="10657633" cy="784225"/>
          </a:xfrm>
        </p:spPr>
        <p:txBody>
          <a:bodyPr/>
          <a:lstStyle/>
          <a:p>
            <a:r>
              <a:rPr lang="en-US" altLang="zh-CN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Fourier Series Representation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540E06A-412C-CE41-9E57-121FB374F2B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79376" y="1043252"/>
                <a:ext cx="11418776" cy="5113282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altLang="zh-TW" sz="2800" dirty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Determination of Fourier series coefficient 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altLang="zh-CN" sz="2800" i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i="1" smtClean="0">
                          <a:solidFill>
                            <a:srgbClr val="000000"/>
                          </a:solidFill>
                          <a:latin typeface="Cambria Math"/>
                          <a:cs typeface="Times New Roman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altLang="zh-TW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dPr>
                        <m:e>
                          <m:r>
                            <a:rPr lang="en-US" altLang="zh-TW" sz="2800" i="1">
                              <a:solidFill>
                                <a:srgbClr val="000000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TW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28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8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en-US" altLang="zh-CN" sz="28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=−</m:t>
                          </m:r>
                          <m:r>
                            <a:rPr lang="en-US" altLang="zh-CN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altLang="zh-CN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∞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𝑗𝑘</m:t>
                              </m:r>
                              <m:sSub>
                                <m:sSubPr>
                                  <m:ctrlPr>
                                    <a:rPr lang="en-US" altLang="zh-CN" sz="28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8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altLang="zh-TW" sz="28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TW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𝑇</m:t>
                          </m:r>
                        </m:sup>
                        <m:e>
                          <m:r>
                            <a:rPr lang="en-US" altLang="zh-TW" sz="2800" i="1">
                              <a:solidFill>
                                <a:srgbClr val="000000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altLang="zh-TW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800" i="1">
                                  <a:solidFill>
                                    <a:srgbClr val="000000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𝑡</m:t>
                              </m:r>
                            </m:e>
                          </m:d>
                          <m:sSup>
                            <m:sSup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𝑗𝑛</m:t>
                              </m:r>
                              <m:sSub>
                                <m:sSubPr>
                                  <m:ctrlPr>
                                    <a:rPr lang="en-US" altLang="zh-CN" sz="28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8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sup>
                          </m:sSup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𝑑𝑡</m:t>
                          </m:r>
                        </m:e>
                      </m:nary>
                      <m:r>
                        <a:rPr lang="en-US" altLang="zh-TW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altLang="zh-CN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CN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𝑇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28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=−</m:t>
                              </m:r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∞</m:t>
                              </m:r>
                            </m:sub>
                            <m:sup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∞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zh-CN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altLang="zh-CN" sz="28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𝑗𝑘</m:t>
                                  </m:r>
                                  <m:sSub>
                                    <m:sSubPr>
                                      <m:ctrlPr>
                                        <a:rPr lang="en-US" altLang="zh-CN" sz="280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280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altLang="zh-CN" sz="280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altLang="zh-CN" sz="28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𝑗𝑛</m:t>
                                  </m:r>
                                  <m:sSub>
                                    <m:sSubPr>
                                      <m:ctrlPr>
                                        <a:rPr lang="en-US" altLang="zh-CN" sz="280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280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altLang="zh-CN" sz="280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𝑑𝑡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r>
                  <a:rPr lang="en-US" altLang="zh-CN" sz="2800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zh-TW" altLang="en-US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540E06A-412C-CE41-9E57-121FB374F2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9376" y="1043252"/>
                <a:ext cx="11418776" cy="5113282"/>
              </a:xfrm>
              <a:blipFill>
                <a:blip r:embed="rId3"/>
                <a:stretch>
                  <a:fillRect l="-1922" t="-20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5E636C3-A315-5A44-AEB6-E49847757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B14B3-731A-4352-BC82-B1993596BD11}" type="slidenum">
              <a:rPr lang="zh-CN" altLang="en-US" smtClean="0"/>
              <a:pPr/>
              <a:t>28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43786024"/>
      </p:ext>
    </p:extLst>
  </p:cSld>
  <p:clrMapOvr>
    <a:masterClrMapping/>
  </p:clrMapOvr>
  <p:transition spd="med">
    <p:cut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25C303-6879-D547-8125-F07718E64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228602"/>
            <a:ext cx="10657633" cy="784225"/>
          </a:xfrm>
        </p:spPr>
        <p:txBody>
          <a:bodyPr/>
          <a:lstStyle/>
          <a:p>
            <a:r>
              <a:rPr lang="en-US" altLang="zh-CN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Fourier Series Representation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540E06A-412C-CE41-9E57-121FB374F2B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79376" y="1043252"/>
                <a:ext cx="11418776" cy="5113282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altLang="zh-TW" sz="2800" dirty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Determination of Fourier series coefficient 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altLang="zh-CN" sz="2800" i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i="1" smtClean="0">
                          <a:solidFill>
                            <a:srgbClr val="000000"/>
                          </a:solidFill>
                          <a:latin typeface="Cambria Math"/>
                          <a:cs typeface="Times New Roman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altLang="zh-TW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dPr>
                        <m:e>
                          <m:r>
                            <a:rPr lang="en-US" altLang="zh-TW" sz="2800" i="1">
                              <a:solidFill>
                                <a:srgbClr val="000000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TW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28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8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en-US" altLang="zh-CN" sz="28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=−</m:t>
                          </m:r>
                          <m:r>
                            <a:rPr lang="en-US" altLang="zh-CN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altLang="zh-CN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∞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𝑗𝑘</m:t>
                              </m:r>
                              <m:sSub>
                                <m:sSubPr>
                                  <m:ctrlPr>
                                    <a:rPr lang="en-US" altLang="zh-CN" sz="28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8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altLang="zh-TW" sz="28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TW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𝑇</m:t>
                          </m:r>
                        </m:sup>
                        <m:e>
                          <m:r>
                            <a:rPr lang="en-US" altLang="zh-TW" sz="2800" i="1">
                              <a:solidFill>
                                <a:srgbClr val="000000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altLang="zh-TW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800" i="1">
                                  <a:solidFill>
                                    <a:srgbClr val="000000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𝑡</m:t>
                              </m:r>
                            </m:e>
                          </m:d>
                          <m:sSup>
                            <m:sSup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𝑗𝑛</m:t>
                              </m:r>
                              <m:sSub>
                                <m:sSubPr>
                                  <m:ctrlPr>
                                    <a:rPr lang="en-US" altLang="zh-CN" sz="28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8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sup>
                          </m:sSup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𝑑𝑡</m:t>
                          </m:r>
                        </m:e>
                      </m:nary>
                      <m:r>
                        <a:rPr lang="en-US" altLang="zh-TW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altLang="zh-CN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CN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𝑇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28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=−</m:t>
                              </m:r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∞</m:t>
                              </m:r>
                            </m:sub>
                            <m:sup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∞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zh-CN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altLang="zh-CN" sz="28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𝑗𝑘</m:t>
                                  </m:r>
                                  <m:sSub>
                                    <m:sSubPr>
                                      <m:ctrlPr>
                                        <a:rPr lang="en-US" altLang="zh-CN" sz="280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280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altLang="zh-CN" sz="280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altLang="zh-CN" sz="28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𝑗𝑛</m:t>
                                  </m:r>
                                  <m:sSub>
                                    <m:sSubPr>
                                      <m:ctrlPr>
                                        <a:rPr lang="en-US" altLang="zh-CN" sz="280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280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altLang="zh-CN" sz="280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𝑑𝑡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altLang="zh-TW" sz="28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TW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𝑇</m:t>
                          </m:r>
                        </m:sup>
                        <m:e>
                          <m:r>
                            <a:rPr lang="en-US" altLang="zh-TW" sz="2800" i="1">
                              <a:solidFill>
                                <a:srgbClr val="000000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altLang="zh-TW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800" i="1">
                                  <a:solidFill>
                                    <a:srgbClr val="000000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𝑡</m:t>
                              </m:r>
                            </m:e>
                          </m:d>
                          <m:sSup>
                            <m:sSup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𝑗𝑛</m:t>
                              </m:r>
                              <m:sSub>
                                <m:sSubPr>
                                  <m:ctrlPr>
                                    <a:rPr lang="en-US" altLang="zh-CN" sz="28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8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sup>
                          </m:sSup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𝑑𝑡</m:t>
                          </m:r>
                        </m:e>
                      </m:nary>
                      <m:r>
                        <a:rPr lang="en-US" altLang="zh-TW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TW" sz="28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8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en-US" altLang="zh-CN" sz="28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=−</m:t>
                          </m:r>
                          <m:r>
                            <a:rPr lang="en-US" altLang="zh-CN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altLang="zh-CN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∞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sub>
                          </m:sSub>
                          <m:nary>
                            <m:nary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altLang="zh-CN" sz="28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𝑗</m:t>
                                  </m:r>
                                  <m:sSub>
                                    <m:sSubPr>
                                      <m:ctrlPr>
                                        <a:rPr lang="en-US" altLang="zh-CN" sz="280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280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altLang="zh-CN" sz="280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(</m:t>
                                  </m:r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𝑘</m:t>
                                  </m:r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𝑑𝑡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r>
                  <a:rPr lang="en-US" altLang="zh-CN" sz="2800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zh-TW" altLang="en-US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540E06A-412C-CE41-9E57-121FB374F2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9376" y="1043252"/>
                <a:ext cx="11418776" cy="5113282"/>
              </a:xfrm>
              <a:blipFill>
                <a:blip r:embed="rId3"/>
                <a:stretch>
                  <a:fillRect l="-1922" t="-20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5E636C3-A315-5A44-AEB6-E49847757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B14B3-731A-4352-BC82-B1993596BD11}" type="slidenum">
              <a:rPr lang="zh-CN" altLang="en-US" smtClean="0"/>
              <a:pPr/>
              <a:t>29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18209934"/>
      </p:ext>
    </p:extLst>
  </p:cSld>
  <p:clrMapOvr>
    <a:masterClrMapping/>
  </p:clrMapOvr>
  <p:transition spd="med">
    <p:cut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25C303-6879-D547-8125-F07718E64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228602"/>
            <a:ext cx="10657633" cy="784225"/>
          </a:xfrm>
        </p:spPr>
        <p:txBody>
          <a:bodyPr/>
          <a:lstStyle/>
          <a:p>
            <a:r>
              <a:rPr lang="en-US" altLang="zh-CN" sz="3200" b="1" dirty="0">
                <a:solidFill>
                  <a:srgbClr val="527BB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Outline: </a:t>
            </a:r>
            <a:r>
              <a:rPr lang="en-US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Lecture 4: </a:t>
            </a:r>
            <a:r>
              <a:rPr lang="en-US" altLang="zh-CN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Fourier Series of Continuous-time Signals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540E06A-412C-CE41-9E57-121FB374F2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400" y="1639890"/>
            <a:ext cx="10213767" cy="4583110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Time/Frequency Domain</a:t>
            </a:r>
          </a:p>
          <a:p>
            <a:pPr marL="0" indent="0">
              <a:buNone/>
            </a:pPr>
            <a:endParaRPr lang="en-US" altLang="zh-CN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Response of LTI Systems to Exponential Signal</a:t>
            </a:r>
          </a:p>
          <a:p>
            <a:pPr marL="0" indent="0">
              <a:buNone/>
            </a:pPr>
            <a:endParaRPr lang="en-US" altLang="zh-CN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Fourier Series</a:t>
            </a:r>
          </a:p>
          <a:p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Fourier Series Representation</a:t>
            </a:r>
          </a:p>
          <a:p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Convergence Issue</a:t>
            </a:r>
          </a:p>
          <a:p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Fourier Series Properties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5E636C3-A315-5A44-AEB6-E49847757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B14B3-731A-4352-BC82-B1993596BD11}" type="slidenum">
              <a:rPr lang="zh-CN" altLang="en-US" smtClean="0"/>
              <a:pPr/>
              <a:t>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16558685"/>
      </p:ext>
    </p:extLst>
  </p:cSld>
  <p:clrMapOvr>
    <a:masterClrMapping/>
  </p:clrMapOvr>
  <p:transition spd="med">
    <p:cut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25C303-6879-D547-8125-F07718E64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228602"/>
            <a:ext cx="10657633" cy="784225"/>
          </a:xfrm>
        </p:spPr>
        <p:txBody>
          <a:bodyPr/>
          <a:lstStyle/>
          <a:p>
            <a:r>
              <a:rPr lang="en-US" altLang="zh-CN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Fourier Series Representation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540E06A-412C-CE41-9E57-121FB374F2B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79376" y="1043252"/>
                <a:ext cx="11418776" cy="5113282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altLang="zh-TW" sz="2800" dirty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Determination of Fourier series coefficient 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altLang="zh-CN" sz="2800" i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altLang="zh-TW" sz="2800" dirty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    For k=n: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    </m:t>
                      </m:r>
                      <m:nary>
                        <m:naryPr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CN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𝑇</m:t>
                          </m:r>
                        </m:sup>
                        <m:e>
                          <m:sSup>
                            <m:sSup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  <m:sSub>
                                <m:sSubPr>
                                  <m:ctrlPr>
                                    <a:rPr lang="en-US" altLang="zh-CN" sz="28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8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en-US" altLang="zh-CN" sz="28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𝑑𝑡</m:t>
                          </m:r>
                        </m:e>
                      </m:nary>
                      <m:r>
                        <a:rPr lang="en-US" altLang="zh-CN" sz="28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altLang="zh-CN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CN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𝑇</m:t>
                          </m:r>
                        </m:sup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  <m:r>
                            <a:rPr lang="en-US" altLang="zh-CN" sz="28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𝑑𝑡</m:t>
                          </m:r>
                        </m:e>
                      </m:nary>
                      <m:r>
                        <a:rPr lang="en-US" altLang="zh-CN" sz="28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𝑇</m:t>
                      </m:r>
                    </m:oMath>
                  </m:oMathPara>
                </a14:m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altLang="zh-TW" sz="2800" dirty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    For k</a:t>
                </a:r>
                <a14:m>
                  <m:oMath xmlns:m="http://schemas.openxmlformats.org/officeDocument/2006/math">
                    <m:r>
                      <a:rPr lang="en-US" altLang="zh-TW" sz="28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≠</m:t>
                    </m:r>
                  </m:oMath>
                </a14:m>
                <a:r>
                  <a:rPr lang="en-US" altLang="zh-TW" sz="2800" dirty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    </m:t>
                      </m:r>
                      <m:nary>
                        <m:naryPr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CN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𝑇</m:t>
                          </m:r>
                        </m:sup>
                        <m:e>
                          <m:sSup>
                            <m:sSup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  <m:sSub>
                                <m:sSubPr>
                                  <m:ctrlPr>
                                    <a:rPr lang="en-US" altLang="zh-CN" sz="28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8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en-US" altLang="zh-CN" sz="28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𝑑𝑡</m:t>
                          </m:r>
                        </m:e>
                      </m:nary>
                      <m:r>
                        <a:rPr lang="en-US" altLang="zh-CN" sz="28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altLang="zh-CN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CN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𝑇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cos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⁡[</m:t>
                          </m:r>
                          <m:sSub>
                            <m:sSub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8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CN" sz="28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  <m:d>
                            <m:d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e>
                          </m:d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]</m:t>
                          </m:r>
                          <m:r>
                            <a:rPr lang="en-US" altLang="zh-CN" sz="28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𝑑𝑡</m:t>
                          </m:r>
                        </m:e>
                      </m:nary>
                      <m:r>
                        <a:rPr lang="en-US" altLang="zh-CN" sz="28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𝑗</m:t>
                      </m:r>
                      <m:nary>
                        <m:naryPr>
                          <m:ctrlPr>
                            <a:rPr lang="en-US" altLang="zh-CN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CN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𝑇</m:t>
                          </m:r>
                        </m:sup>
                        <m:e>
                          <m:r>
                            <a:rPr lang="en-US" altLang="zh-CN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⁡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𝑠𝑖𝑛</m:t>
                          </m:r>
                          <m:r>
                            <a:rPr lang="en-US" altLang="zh-CN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[</m:t>
                          </m:r>
                          <m:sSub>
                            <m:sSub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8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CN" sz="28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  <m:d>
                            <m:d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e>
                          </m:d>
                          <m:r>
                            <a:rPr lang="en-US" altLang="zh-CN" sz="28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]</m:t>
                          </m:r>
                          <m:r>
                            <a:rPr lang="en-US" altLang="zh-CN" sz="28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                                   =0 (</m:t>
                      </m:r>
                      <m:r>
                        <m:rPr>
                          <m:sty m:val="p"/>
                        </m:rPr>
                        <a:rPr lang="en-US" altLang="zh-CN" sz="2800" b="0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since</m:t>
                      </m:r>
                      <m:r>
                        <a:rPr lang="en-US" altLang="zh-CN" sz="2800" b="0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zh-CN" sz="2800" b="0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k</m:t>
                      </m:r>
                      <m:r>
                        <a:rPr lang="en-US" altLang="zh-CN" sz="2800" b="0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altLang="zh-CN" sz="2800" b="0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n</m:t>
                      </m:r>
                      <m:r>
                        <a:rPr lang="en-US" altLang="zh-CN" sz="2800" b="0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zh-CN" sz="2800" b="0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is</m:t>
                      </m:r>
                      <m:r>
                        <a:rPr lang="en-US" altLang="zh-CN" sz="2800" b="0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zh-CN" sz="2800" b="0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an</m:t>
                      </m:r>
                      <m:r>
                        <a:rPr lang="en-US" altLang="zh-CN" sz="2800" b="0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zh-CN" sz="2800" b="0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integer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zh-TW" altLang="en-US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540E06A-412C-CE41-9E57-121FB374F2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9376" y="1043252"/>
                <a:ext cx="11418776" cy="5113282"/>
              </a:xfrm>
              <a:blipFill>
                <a:blip r:embed="rId3"/>
                <a:stretch>
                  <a:fillRect l="-1922" t="-20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5E636C3-A315-5A44-AEB6-E49847757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B14B3-731A-4352-BC82-B1993596BD11}" type="slidenum">
              <a:rPr lang="zh-CN" altLang="en-US" smtClean="0"/>
              <a:pPr/>
              <a:t>30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21954733"/>
      </p:ext>
    </p:extLst>
  </p:cSld>
  <p:clrMapOvr>
    <a:masterClrMapping/>
  </p:clrMapOvr>
  <p:transition spd="med">
    <p:cut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25C303-6879-D547-8125-F07718E64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228602"/>
            <a:ext cx="10657633" cy="784225"/>
          </a:xfrm>
        </p:spPr>
        <p:txBody>
          <a:bodyPr/>
          <a:lstStyle/>
          <a:p>
            <a:r>
              <a:rPr lang="en-US" altLang="zh-CN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Fourier Series Representation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540E06A-412C-CE41-9E57-121FB374F2B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79376" y="1043252"/>
                <a:ext cx="11418776" cy="5113282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altLang="zh-TW" sz="2800" dirty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Determination of Fourier series coefficient 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altLang="zh-CN" sz="2800" i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i="1" smtClean="0">
                          <a:solidFill>
                            <a:srgbClr val="000000"/>
                          </a:solidFill>
                          <a:latin typeface="Cambria Math"/>
                          <a:cs typeface="Times New Roman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altLang="zh-TW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dPr>
                        <m:e>
                          <m:r>
                            <a:rPr lang="en-US" altLang="zh-TW" sz="2800" i="1">
                              <a:solidFill>
                                <a:srgbClr val="000000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TW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28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8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en-US" altLang="zh-CN" sz="28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=−</m:t>
                          </m:r>
                          <m:r>
                            <a:rPr lang="en-US" altLang="zh-CN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altLang="zh-CN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∞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𝑗𝑘</m:t>
                              </m:r>
                              <m:sSub>
                                <m:sSubPr>
                                  <m:ctrlPr>
                                    <a:rPr lang="en-US" altLang="zh-CN" sz="28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8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altLang="zh-TW" sz="28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TW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𝑇</m:t>
                          </m:r>
                        </m:sup>
                        <m:e>
                          <m:r>
                            <a:rPr lang="en-US" altLang="zh-TW" sz="2800" i="1">
                              <a:solidFill>
                                <a:srgbClr val="000000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altLang="zh-TW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800" i="1">
                                  <a:solidFill>
                                    <a:srgbClr val="000000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𝑡</m:t>
                              </m:r>
                            </m:e>
                          </m:d>
                          <m:sSup>
                            <m:sSup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𝑗𝑛</m:t>
                              </m:r>
                              <m:sSub>
                                <m:sSubPr>
                                  <m:ctrlPr>
                                    <a:rPr lang="en-US" altLang="zh-CN" sz="28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8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sup>
                          </m:sSup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𝑑𝑡</m:t>
                          </m:r>
                        </m:e>
                      </m:nary>
                      <m:r>
                        <a:rPr lang="en-US" altLang="zh-TW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TW" sz="28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8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en-US" altLang="zh-CN" sz="28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=−</m:t>
                          </m:r>
                          <m:r>
                            <a:rPr lang="en-US" altLang="zh-CN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altLang="zh-CN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∞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sub>
                          </m:sSub>
                          <m:nary>
                            <m:nary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altLang="zh-CN" sz="28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𝑗</m:t>
                                  </m:r>
                                  <m:sSub>
                                    <m:sSubPr>
                                      <m:ctrlPr>
                                        <a:rPr lang="en-US" altLang="zh-CN" sz="280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280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altLang="zh-CN" sz="280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(</m:t>
                                  </m:r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𝑘</m:t>
                                  </m:r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𝑑𝑡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altLang="zh-TW" sz="28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TW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𝑇</m:t>
                          </m:r>
                        </m:sup>
                        <m:e>
                          <m:r>
                            <a:rPr lang="en-US" altLang="zh-TW" sz="2800" i="1">
                              <a:solidFill>
                                <a:srgbClr val="000000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altLang="zh-TW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800" i="1">
                                  <a:solidFill>
                                    <a:srgbClr val="000000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𝑡</m:t>
                              </m:r>
                            </m:e>
                          </m:d>
                          <m:sSup>
                            <m:sSup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𝑗𝑛</m:t>
                              </m:r>
                              <m:sSub>
                                <m:sSubPr>
                                  <m:ctrlPr>
                                    <a:rPr lang="en-US" altLang="zh-CN" sz="28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8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sup>
                          </m:sSup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𝑑𝑡</m:t>
                          </m:r>
                        </m:e>
                      </m:nary>
                      <m:r>
                        <a:rPr lang="en-US" altLang="zh-TW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𝑇</m:t>
                          </m:r>
                          <m:r>
                            <a:rPr lang="en-US" altLang="zh-CN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r>
                  <a:rPr lang="en-US" altLang="zh-CN" sz="2800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zh-TW" altLang="en-US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540E06A-412C-CE41-9E57-121FB374F2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9376" y="1043252"/>
                <a:ext cx="11418776" cy="5113282"/>
              </a:xfrm>
              <a:blipFill>
                <a:blip r:embed="rId3"/>
                <a:stretch>
                  <a:fillRect l="-1922" t="-20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5E636C3-A315-5A44-AEB6-E49847757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B14B3-731A-4352-BC82-B1993596BD11}" type="slidenum">
              <a:rPr lang="zh-CN" altLang="en-US" smtClean="0"/>
              <a:pPr/>
              <a:t>31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81946664"/>
      </p:ext>
    </p:extLst>
  </p:cSld>
  <p:clrMapOvr>
    <a:masterClrMapping/>
  </p:clrMapOvr>
  <p:transition spd="med">
    <p:cut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25C303-6879-D547-8125-F07718E64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228602"/>
            <a:ext cx="10657633" cy="784225"/>
          </a:xfrm>
        </p:spPr>
        <p:txBody>
          <a:bodyPr/>
          <a:lstStyle/>
          <a:p>
            <a:r>
              <a:rPr lang="en-US" altLang="zh-CN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Fourier Series Representation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540E06A-412C-CE41-9E57-121FB374F2B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79376" y="1043252"/>
                <a:ext cx="11418776" cy="5113282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altLang="zh-TW" sz="2800" dirty="0">
                    <a:solidFill>
                      <a:srgbClr val="FF0000"/>
                    </a:solidFill>
                    <a:latin typeface="Times New Roman" pitchFamily="18" charset="0"/>
                    <a:cs typeface="Times New Roman" pitchFamily="18" charset="0"/>
                  </a:rPr>
                  <a:t>Fourier series representation </a:t>
                </a:r>
                <a:r>
                  <a:rPr lang="zh-CN" altLang="en-US" sz="2800" dirty="0">
                    <a:solidFill>
                      <a:srgbClr val="FF0000"/>
                    </a:solidFill>
                    <a:latin typeface="Times New Roman" pitchFamily="18" charset="0"/>
                    <a:cs typeface="Times New Roman" pitchFamily="18" charset="0"/>
                  </a:rPr>
                  <a:t>（傅里叶级数表示）</a:t>
                </a:r>
                <a:r>
                  <a:rPr lang="en-US" altLang="zh-TW" sz="2800" dirty="0">
                    <a:solidFill>
                      <a:srgbClr val="FF0000"/>
                    </a:solidFill>
                    <a:latin typeface="Times New Roman" pitchFamily="18" charset="0"/>
                    <a:cs typeface="Times New Roman" pitchFamily="18" charset="0"/>
                  </a:rPr>
                  <a:t>: </a:t>
                </a:r>
                <a:endParaRPr lang="en-US" altLang="zh-TW" sz="2800" i="1" dirty="0">
                  <a:solidFill>
                    <a:srgbClr val="FF0000"/>
                  </a:solidFill>
                  <a:latin typeface="Cambria Math"/>
                  <a:cs typeface="Times New Roman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i="1" smtClean="0">
                          <a:solidFill>
                            <a:srgbClr val="FF0000"/>
                          </a:solidFill>
                          <a:latin typeface="Cambria Math"/>
                          <a:cs typeface="Times New Roman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altLang="zh-TW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dPr>
                        <m:e>
                          <m:r>
                            <a:rPr lang="en-US" altLang="zh-TW" sz="2800" i="1">
                              <a:solidFill>
                                <a:srgbClr val="FF0000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TW" sz="28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en-US" altLang="zh-CN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=−</m:t>
                          </m:r>
                          <m:r>
                            <a:rPr lang="en-US" altLang="zh-CN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altLang="zh-CN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∞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altLang="zh-CN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𝑗𝑘</m:t>
                              </m:r>
                              <m:sSub>
                                <m:sSubPr>
                                  <m:ctrlPr>
                                    <a:rPr lang="en-US" altLang="zh-CN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altLang="zh-CN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altLang="zh-CN" sz="2800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r>
                  <a:rPr lang="en-US" altLang="zh-TW" sz="2800" dirty="0">
                    <a:solidFill>
                      <a:srgbClr val="FF0000"/>
                    </a:solidFill>
                    <a:latin typeface="Times New Roman" pitchFamily="18" charset="0"/>
                    <a:cs typeface="Times New Roman" pitchFamily="18" charset="0"/>
                  </a:rPr>
                  <a:t>Fourier series coefficient</a:t>
                </a:r>
                <a:r>
                  <a:rPr lang="zh-CN" altLang="en-US" sz="2800">
                    <a:solidFill>
                      <a:srgbClr val="FF0000"/>
                    </a:solidFill>
                    <a:latin typeface="Times New Roman" pitchFamily="18" charset="0"/>
                    <a:cs typeface="Times New Roman" pitchFamily="18" charset="0"/>
                  </a:rPr>
                  <a:t>（傅里叶级数系数）</a:t>
                </a:r>
                <a:r>
                  <a:rPr lang="en-US" altLang="zh-TW" sz="2800" dirty="0">
                    <a:solidFill>
                      <a:srgbClr val="FF0000"/>
                    </a:solidFill>
                    <a:latin typeface="Times New Roman" pitchFamily="18" charset="0"/>
                    <a:cs typeface="Times New Roman" pitchFamily="18" charset="0"/>
                  </a:rPr>
                  <a:t>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zh-TW" sz="28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fPr>
                        <m:num>
                          <m:r>
                            <a:rPr lang="en-US" altLang="zh-TW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𝑇</m:t>
                          </m:r>
                        </m:den>
                      </m:f>
                      <m:nary>
                        <m:naryPr>
                          <m:ctrlPr>
                            <a:rPr lang="en-US" altLang="zh-TW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TW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𝑇</m:t>
                          </m:r>
                        </m:sup>
                        <m:e>
                          <m:r>
                            <a:rPr lang="en-US" altLang="zh-TW" sz="2800" i="1">
                              <a:solidFill>
                                <a:srgbClr val="FF0000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altLang="zh-TW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800" i="1">
                                  <a:solidFill>
                                    <a:srgbClr val="FF0000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𝑡</m:t>
                              </m:r>
                            </m:e>
                          </m:d>
                          <m:sSup>
                            <m:sSupPr>
                              <m:ctrlPr>
                                <a:rPr lang="en-US" altLang="zh-CN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altLang="zh-CN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𝑗𝑘</m:t>
                              </m:r>
                              <m:sSub>
                                <m:sSubPr>
                                  <m:ctrlPr>
                                    <a:rPr lang="en-US" altLang="zh-CN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altLang="zh-CN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sup>
                          </m:sSup>
                          <m:r>
                            <a:rPr lang="en-US" altLang="zh-CN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r>
                  <a:rPr lang="en-US" altLang="zh-CN" sz="2800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zh-TW" altLang="en-US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540E06A-412C-CE41-9E57-121FB374F2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9376" y="1043252"/>
                <a:ext cx="11418776" cy="5113282"/>
              </a:xfrm>
              <a:blipFill>
                <a:blip r:embed="rId3"/>
                <a:stretch>
                  <a:fillRect l="-1922" t="-238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5E636C3-A315-5A44-AEB6-E49847757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B14B3-731A-4352-BC82-B1993596BD11}" type="slidenum">
              <a:rPr lang="zh-CN" altLang="en-US" smtClean="0"/>
              <a:pPr/>
              <a:t>32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87534855"/>
      </p:ext>
    </p:extLst>
  </p:cSld>
  <p:clrMapOvr>
    <a:masterClrMapping/>
  </p:clrMapOvr>
  <p:transition spd="med">
    <p:cut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25C303-6879-D547-8125-F07718E64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228602"/>
            <a:ext cx="10657633" cy="784225"/>
          </a:xfrm>
        </p:spPr>
        <p:txBody>
          <a:bodyPr/>
          <a:lstStyle/>
          <a:p>
            <a:r>
              <a:rPr lang="en-US" altLang="zh-CN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Fourier Series Representation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540E06A-412C-CE41-9E57-121FB374F2B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79376" y="1043252"/>
                <a:ext cx="11418776" cy="5113282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altLang="zh-TW" sz="2800" i="1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Example:</a:t>
                </a:r>
              </a:p>
              <a:p>
                <a:pPr marL="0" indent="0">
                  <a:buNone/>
                </a:pPr>
                <a:r>
                  <a:rPr lang="en-US" altLang="zh-TW" sz="2800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Find Fourier series coefficients for the following periodic signal.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i="1" smtClean="0">
                          <a:solidFill>
                            <a:srgbClr val="000000"/>
                          </a:solidFill>
                          <a:latin typeface="Cambria Math"/>
                          <a:cs typeface="Times New Roman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altLang="zh-TW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dPr>
                        <m:e>
                          <m:r>
                            <a:rPr lang="en-US" altLang="zh-TW" sz="2800" i="1">
                              <a:solidFill>
                                <a:srgbClr val="000000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TW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TW" sz="28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8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sz="2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1,     |</m:t>
                              </m:r>
                              <m:r>
                                <a:rPr lang="en-US" altLang="zh-TW" sz="2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𝑡</m:t>
                              </m:r>
                              <m:r>
                                <a:rPr lang="en-US" altLang="zh-TW" sz="2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|&lt;</m:t>
                              </m:r>
                              <m:sSub>
                                <m:sSubPr>
                                  <m:ctrlPr>
                                    <a:rPr lang="en-US" altLang="zh-TW" sz="28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8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altLang="zh-TW" sz="28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TW" sz="2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      0, </m:t>
                              </m:r>
                              <m:sSub>
                                <m:sSubPr>
                                  <m:ctrlPr>
                                    <a:rPr lang="en-US" altLang="zh-TW" sz="28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8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  <m:t>     </m:t>
                                  </m:r>
                                  <m:r>
                                    <a:rPr lang="en-US" altLang="zh-TW" sz="28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altLang="zh-TW" sz="28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TW" sz="2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&lt;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zh-TW" sz="28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8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altLang="zh-TW" sz="2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&lt;</m:t>
                              </m:r>
                              <m:f>
                                <m:fPr>
                                  <m:type m:val="skw"/>
                                  <m:ctrlPr>
                                    <a:rPr lang="en-US" altLang="zh-TW" sz="28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TW" sz="28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  <m:t>𝑇</m:t>
                                  </m:r>
                                </m:num>
                                <m:den>
                                  <m:r>
                                    <a:rPr lang="en-US" altLang="zh-TW" sz="28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eqArr>
                        </m:e>
                      </m:d>
                    </m:oMath>
                  </m:oMathPara>
                </a14:m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Cambria Math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r>
                  <a:rPr lang="en-US" altLang="zh-CN" sz="2800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zh-TW" altLang="en-US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540E06A-412C-CE41-9E57-121FB374F2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9376" y="1043252"/>
                <a:ext cx="11418776" cy="5113282"/>
              </a:xfrm>
              <a:blipFill>
                <a:blip r:embed="rId3"/>
                <a:stretch>
                  <a:fillRect l="-1922" t="-20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5E636C3-A315-5A44-AEB6-E49847757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B14B3-731A-4352-BC82-B1993596BD11}" type="slidenum">
              <a:rPr lang="zh-CN" altLang="en-US" smtClean="0"/>
              <a:pPr/>
              <a:t>33</a:t>
            </a:fld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42E5174-A88B-4548-B87B-206BBDEF8A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341" y="3429001"/>
            <a:ext cx="11987320" cy="2616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583505"/>
      </p:ext>
    </p:extLst>
  </p:cSld>
  <p:clrMapOvr>
    <a:masterClrMapping/>
  </p:clrMapOvr>
  <p:transition spd="med">
    <p:cut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25C303-6879-D547-8125-F07718E64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228602"/>
            <a:ext cx="10657633" cy="784225"/>
          </a:xfrm>
        </p:spPr>
        <p:txBody>
          <a:bodyPr/>
          <a:lstStyle/>
          <a:p>
            <a:r>
              <a:rPr lang="en-US" altLang="zh-CN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Fourier Series Representation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540E06A-412C-CE41-9E57-121FB374F2B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79376" y="1112869"/>
                <a:ext cx="11418776" cy="5113282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i="1" smtClean="0">
                          <a:solidFill>
                            <a:srgbClr val="000000"/>
                          </a:solidFill>
                          <a:latin typeface="Cambria Math"/>
                          <a:cs typeface="Times New Roman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altLang="zh-TW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dPr>
                        <m:e>
                          <m:r>
                            <a:rPr lang="en-US" altLang="zh-TW" sz="2800" i="1">
                              <a:solidFill>
                                <a:srgbClr val="000000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TW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TW" sz="28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8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sz="2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1,     |</m:t>
                              </m:r>
                              <m:r>
                                <a:rPr lang="en-US" altLang="zh-TW" sz="2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𝑡</m:t>
                              </m:r>
                              <m:r>
                                <a:rPr lang="en-US" altLang="zh-TW" sz="2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|&lt;</m:t>
                              </m:r>
                              <m:sSub>
                                <m:sSubPr>
                                  <m:ctrlPr>
                                    <a:rPr lang="en-US" altLang="zh-TW" sz="28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8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altLang="zh-TW" sz="28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TW" sz="2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      0, </m:t>
                              </m:r>
                              <m:sSub>
                                <m:sSubPr>
                                  <m:ctrlPr>
                                    <a:rPr lang="en-US" altLang="zh-TW" sz="28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8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  <m:t>     </m:t>
                                  </m:r>
                                  <m:r>
                                    <a:rPr lang="en-US" altLang="zh-TW" sz="28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altLang="zh-TW" sz="28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TW" sz="2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&lt;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zh-TW" sz="28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8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altLang="zh-TW" sz="2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&lt;</m:t>
                              </m:r>
                              <m:f>
                                <m:fPr>
                                  <m:type m:val="skw"/>
                                  <m:ctrlPr>
                                    <a:rPr lang="en-US" altLang="zh-TW" sz="28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TW" sz="28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  <m:t>𝑇</m:t>
                                  </m:r>
                                </m:num>
                                <m:den>
                                  <m:r>
                                    <a:rPr lang="en-US" altLang="zh-TW" sz="28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eqArr>
                        </m:e>
                      </m:d>
                    </m:oMath>
                  </m:oMathPara>
                </a14:m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zh-TW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fPr>
                        <m:num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𝑇</m:t>
                          </m:r>
                        </m:den>
                      </m:f>
                      <m:nary>
                        <m:naryPr>
                          <m:ctrlPr>
                            <a:rPr lang="en-US" altLang="zh-TW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𝑇</m:t>
                          </m:r>
                        </m:sup>
                        <m:e>
                          <m:r>
                            <a:rPr lang="en-US" altLang="zh-TW" sz="2800" i="1">
                              <a:solidFill>
                                <a:schemeClr val="tx1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altLang="zh-TW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800" i="1">
                                  <a:solidFill>
                                    <a:schemeClr val="tx1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𝑡</m:t>
                              </m:r>
                            </m:e>
                          </m:d>
                          <m:sSup>
                            <m:sSupPr>
                              <m:ctrlP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𝑗𝑘</m:t>
                              </m:r>
                              <m:sSub>
                                <m:sSubPr>
                                  <m:ctrlPr>
                                    <a:rPr lang="en-US" altLang="zh-CN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sup>
                          </m:sSup>
                          <m:r>
                            <a:rPr lang="en-US" altLang="zh-C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𝑑𝑡</m:t>
                          </m:r>
                        </m:e>
                      </m:nary>
                      <m:r>
                        <a:rPr lang="en-US" altLang="zh-CN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fPr>
                        <m:num>
                          <m:r>
                            <a:rPr lang="en-US" altLang="zh-TW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𝑇</m:t>
                          </m:r>
                        </m:den>
                      </m:f>
                      <m:nary>
                        <m:naryPr>
                          <m:ctrlPr>
                            <a:rPr lang="en-US" altLang="zh-TW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altLang="zh-TW" sz="2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−</m:t>
                              </m:r>
                              <m:r>
                                <a:rPr lang="en-US" altLang="zh-TW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zh-TW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en-US" altLang="zh-TW" sz="2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zh-TW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1</m:t>
                              </m:r>
                            </m:sub>
                          </m:sSub>
                        </m:sup>
                        <m:e>
                          <m:sSup>
                            <m:sSupPr>
                              <m:ctrlP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𝑗𝑘</m:t>
                              </m:r>
                              <m:sSub>
                                <m:sSubPr>
                                  <m:ctrlPr>
                                    <a:rPr lang="en-US" altLang="zh-CN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sup>
                          </m:sSup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eqArrPr>
                            <m:e>
                              <m:f>
                                <m:fPr>
                                  <m:ctrlPr>
                                    <a:rPr lang="en-US" altLang="zh-CN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altLang="zh-CN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altLang="zh-CN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𝑗𝑘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𝜔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altLang="zh-TW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sup>
                                  </m:sSup>
                                  <m:r>
                                    <a:rPr lang="en-US" altLang="zh-CN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altLang="zh-CN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altLang="zh-CN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𝑗𝑘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𝜔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altLang="zh-TW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sup>
                                  </m:sSup>
                                </m:num>
                                <m:den>
                                  <m:r>
                                    <a:rPr lang="en-US" altLang="zh-CN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𝑗𝑘</m:t>
                                  </m:r>
                                  <m:sSub>
                                    <m:sSubPr>
                                      <m:ctrlPr>
                                        <a:rPr lang="en-US" altLang="zh-CN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altLang="zh-CN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f>
                                    <m:fPr>
                                      <m:ctrlPr>
                                        <a:rPr lang="en-US" altLang="zh-CN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π</m:t>
                                      </m:r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altLang="zh-CN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𝜔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den>
                                  </m:f>
                                </m:den>
                              </m:f>
                              <m: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altLang="zh-CN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sty m:val="p"/>
                                    </m:rPr>
                                    <a:rPr lang="en-US" altLang="zh-CN" sz="28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sin</m:t>
                                  </m:r>
                                  <m:r>
                                    <a:rPr lang="en-US" altLang="zh-CN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⁡(</m:t>
                                  </m:r>
                                  <m:r>
                                    <a:rPr lang="en-US" altLang="zh-CN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𝑘</m:t>
                                  </m:r>
                                  <m:sSub>
                                    <m:sSubPr>
                                      <m:ctrlPr>
                                        <a:rPr lang="en-US" altLang="zh-CN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altLang="zh-CN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altLang="zh-TW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altLang="zh-TW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altLang="zh-CN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) </m:t>
                                  </m:r>
                                </m:num>
                                <m:den>
                                  <m:r>
                                    <a:rPr lang="en-US" altLang="zh-CN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𝑘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zh-CN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π</m:t>
                                  </m:r>
                                </m:den>
                              </m:f>
                              <m: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, </m:t>
                              </m:r>
                              <m:r>
                                <a:rPr lang="en-US" altLang="zh-CN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  <m: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≠0</m:t>
                              </m:r>
                              <m:r>
                                <m:rPr>
                                  <m:nor/>
                                </m:rPr>
                                <a:rPr lang="en-US" altLang="zh-TW" sz="2800" dirty="0">
                                  <a:solidFill>
                                    <a:srgbClr val="000000"/>
                                  </a:solidFill>
                                  <a:latin typeface="Times New Roman" pitchFamily="18" charset="0"/>
                                  <a:cs typeface="Times New Roman" pitchFamily="18" charset="0"/>
                                </a:rPr>
                                <m:t> </m:t>
                              </m:r>
                            </m:e>
                            <m:e>
                              <m:f>
                                <m:fPr>
                                  <m:ctrlPr>
                                    <a:rPr lang="en-US" altLang="zh-TW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TW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zh-TW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  <m:t>𝑇</m:t>
                                  </m:r>
                                </m:den>
                              </m:f>
                              <m:nary>
                                <m:naryPr>
                                  <m:ctrlPr>
                                    <a:rPr lang="en-US" altLang="zh-TW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</m:ctrlPr>
                                </m:naryPr>
                                <m:sub>
                                  <m:sSub>
                                    <m:sSubPr>
                                      <m:ctrlPr>
                                        <a:rPr lang="en-US" altLang="zh-TW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TW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altLang="zh-TW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sub>
                                <m:sup>
                                  <m:sSub>
                                    <m:sSubPr>
                                      <m:ctrlPr>
                                        <a:rPr lang="en-US" altLang="zh-TW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altLang="zh-TW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sup>
                                <m:e>
                                  <m:r>
                                    <a:rPr lang="en-US" altLang="zh-CN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𝑑𝑡</m:t>
                                  </m:r>
                                </m:e>
                              </m:nary>
                              <m:r>
                                <a:rPr lang="en-US" altLang="zh-CN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altLang="zh-CN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  <m:sSub>
                                    <m:sSubPr>
                                      <m:ctrlPr>
                                        <a:rPr lang="en-US" altLang="zh-TW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altLang="zh-TW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altLang="zh-CN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𝑇</m:t>
                                  </m:r>
                                </m:den>
                              </m:f>
                              <m:r>
                                <a:rPr lang="en-US" altLang="zh-CN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,  </m:t>
                              </m:r>
                              <m:r>
                                <a:rPr lang="en-US" altLang="zh-CN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  <m:r>
                                <a:rPr lang="en-US" altLang="zh-CN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=0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Cambria Math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r>
                  <a:rPr lang="en-US" altLang="zh-CN" sz="2800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zh-TW" altLang="en-US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540E06A-412C-CE41-9E57-121FB374F2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9376" y="1112869"/>
                <a:ext cx="11418776" cy="5113282"/>
              </a:xfrm>
              <a:blipFill>
                <a:blip r:embed="rId3"/>
                <a:stretch>
                  <a:fillRect b="-11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5E636C3-A315-5A44-AEB6-E49847757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B14B3-731A-4352-BC82-B1993596BD11}" type="slidenum">
              <a:rPr lang="zh-CN" altLang="en-US" smtClean="0"/>
              <a:pPr/>
              <a:t>34</a:t>
            </a:fld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94FAC5F-4C08-4601-BE4C-54D0FDE30578}"/>
              </a:ext>
            </a:extLst>
          </p:cNvPr>
          <p:cNvSpPr txBox="1"/>
          <p:nvPr/>
        </p:nvSpPr>
        <p:spPr>
          <a:xfrm>
            <a:off x="660400" y="1112869"/>
            <a:ext cx="16401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Solutions:</a:t>
            </a:r>
            <a:endParaRPr lang="zh-CN" altLang="en-US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7276074"/>
      </p:ext>
    </p:extLst>
  </p:cSld>
  <p:clrMapOvr>
    <a:masterClrMapping/>
  </p:clrMapOvr>
  <p:transition spd="med">
    <p:cut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25C303-6879-D547-8125-F07718E64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228602"/>
            <a:ext cx="10657633" cy="784225"/>
          </a:xfrm>
        </p:spPr>
        <p:txBody>
          <a:bodyPr/>
          <a:lstStyle/>
          <a:p>
            <a:r>
              <a:rPr lang="en-US" altLang="zh-CN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Fourier Series Representation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540E06A-412C-CE41-9E57-121FB374F2B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79376" y="1112869"/>
                <a:ext cx="11418776" cy="5113282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altLang="zh-TW" sz="2800" dirty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Assume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zh-TW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TW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=</m:t>
                    </m:r>
                    <m:f>
                      <m:fPr>
                        <m:type m:val="skw"/>
                        <m:ctrlPr>
                          <a:rPr lang="en-US" altLang="zh-TW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fPr>
                      <m:num>
                        <m:r>
                          <a:rPr lang="en-US" altLang="zh-TW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𝑇</m:t>
                        </m:r>
                      </m:num>
                      <m:den>
                        <m:r>
                          <a:rPr lang="en-US" altLang="zh-TW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4</m:t>
                        </m:r>
                      </m:den>
                    </m:f>
                    <m:r>
                      <a:rPr lang="zh-CN" alt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：</m:t>
                    </m:r>
                  </m:oMath>
                </a14:m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i="1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zh-CN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eqArrPr>
                            <m:e>
                              <m:f>
                                <m:fPr>
                                  <m:ctrlPr>
                                    <a:rPr lang="en-US" altLang="zh-CN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sty m:val="p"/>
                                    </m:rPr>
                                    <a:rPr lang="en-US" altLang="zh-CN" sz="28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sin</m:t>
                                  </m:r>
                                  <m:r>
                                    <a:rPr lang="en-US" altLang="zh-CN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⁡(</m:t>
                                  </m:r>
                                  <m:r>
                                    <a:rPr lang="en-US" altLang="zh-CN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𝑘</m:t>
                                  </m:r>
                                  <m:sSub>
                                    <m:sSubPr>
                                      <m:ctrlPr>
                                        <a:rPr lang="en-US" altLang="zh-CN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altLang="zh-CN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altLang="zh-TW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altLang="zh-TW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altLang="zh-CN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) </m:t>
                                  </m:r>
                                </m:num>
                                <m:den>
                                  <m:r>
                                    <a:rPr lang="en-US" altLang="zh-CN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𝑘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zh-CN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π</m:t>
                                  </m:r>
                                </m:den>
                              </m:f>
                              <m: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,  </m:t>
                              </m:r>
                              <m: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  <m: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≠0</m:t>
                              </m:r>
                              <m:r>
                                <m:rPr>
                                  <m:nor/>
                                </m:rPr>
                                <a:rPr lang="en-US" altLang="zh-TW" sz="2800" dirty="0">
                                  <a:solidFill>
                                    <a:srgbClr val="000000"/>
                                  </a:solidFill>
                                  <a:latin typeface="Times New Roman" pitchFamily="18" charset="0"/>
                                  <a:cs typeface="Times New Roman" pitchFamily="18" charset="0"/>
                                </a:rPr>
                                <m:t> </m:t>
                              </m:r>
                            </m:e>
                            <m:e>
                              <m:f>
                                <m:fPr>
                                  <m:ctrlPr>
                                    <a:rPr lang="en-US" altLang="zh-CN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zh-TW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,  </m:t>
                              </m:r>
                              <m: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  <m: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=0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Cambria Math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r>
                  <a:rPr lang="en-US" altLang="zh-CN" sz="2800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zh-TW" altLang="en-US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540E06A-412C-CE41-9E57-121FB374F2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9376" y="1112869"/>
                <a:ext cx="11418776" cy="5113282"/>
              </a:xfrm>
              <a:blipFill>
                <a:blip r:embed="rId3"/>
                <a:stretch>
                  <a:fillRect l="-1922" t="-21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5E636C3-A315-5A44-AEB6-E49847757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B14B3-731A-4352-BC82-B1993596BD11}" type="slidenum">
              <a:rPr lang="zh-CN" altLang="en-US" smtClean="0"/>
              <a:pPr/>
              <a:t>35</a:t>
            </a:fld>
            <a:endParaRPr lang="zh-CN" altLang="en-US" dirty="0"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0DB96679-BBEA-47E6-B94B-3071DFB2ED61}"/>
              </a:ext>
            </a:extLst>
          </p:cNvPr>
          <p:cNvGrpSpPr/>
          <p:nvPr/>
        </p:nvGrpSpPr>
        <p:grpSpPr>
          <a:xfrm>
            <a:off x="5057392" y="2671431"/>
            <a:ext cx="6840760" cy="2423134"/>
            <a:chOff x="2495600" y="3903059"/>
            <a:chExt cx="6840760" cy="2423134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DF16CAB4-AC39-4EE0-B197-E4CA5462FE1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495600" y="3903059"/>
              <a:ext cx="6840760" cy="2423134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67BC211E-E527-4448-A64A-AD8AAA03E89D}"/>
                    </a:ext>
                  </a:extLst>
                </p:cNvPr>
                <p:cNvSpPr txBox="1"/>
                <p:nvPr/>
              </p:nvSpPr>
              <p:spPr>
                <a:xfrm>
                  <a:off x="5087888" y="4149080"/>
                  <a:ext cx="580735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𝑘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67BC211E-E527-4448-A64A-AD8AAA03E89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87888" y="4149080"/>
                  <a:ext cx="580735" cy="461665"/>
                </a:xfrm>
                <a:prstGeom prst="rect">
                  <a:avLst/>
                </a:prstGeom>
                <a:blipFill>
                  <a:blip r:embed="rId5"/>
                  <a:stretch>
                    <a:fillRect b="-2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E33745C1-9EEF-4AF6-97A5-615E69471F17}"/>
              </a:ext>
            </a:extLst>
          </p:cNvPr>
          <p:cNvSpPr txBox="1"/>
          <p:nvPr/>
        </p:nvSpPr>
        <p:spPr>
          <a:xfrm>
            <a:off x="6188764" y="2239525"/>
            <a:ext cx="14590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</a:rPr>
              <a:t>Spectral: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853003"/>
      </p:ext>
    </p:extLst>
  </p:cSld>
  <p:clrMapOvr>
    <a:masterClrMapping/>
  </p:clrMapOvr>
  <p:transition spd="med">
    <p:cut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25C303-6879-D547-8125-F07718E64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228602"/>
            <a:ext cx="10657633" cy="784225"/>
          </a:xfrm>
        </p:spPr>
        <p:txBody>
          <a:bodyPr/>
          <a:lstStyle/>
          <a:p>
            <a:r>
              <a:rPr lang="en-US" altLang="zh-CN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Fourier Series Representation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540E06A-412C-CE41-9E57-121FB374F2B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79376" y="1112869"/>
                <a:ext cx="11418776" cy="411633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altLang="zh-TW" sz="2800" dirty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Assume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zh-TW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TW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=</m:t>
                    </m:r>
                    <m:f>
                      <m:fPr>
                        <m:type m:val="skw"/>
                        <m:ctrlPr>
                          <a:rPr lang="en-US" altLang="zh-TW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fPr>
                      <m:num>
                        <m:r>
                          <a:rPr lang="en-US" altLang="zh-TW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𝑇</m:t>
                        </m:r>
                      </m:num>
                      <m:den>
                        <m:r>
                          <a:rPr lang="en-US" altLang="zh-TW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4</m:t>
                        </m:r>
                      </m:den>
                    </m:f>
                    <m:r>
                      <a:rPr lang="zh-CN" alt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：</m:t>
                    </m:r>
                  </m:oMath>
                </a14:m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i="1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zh-CN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eqArrPr>
                            <m:e>
                              <m:f>
                                <m:fPr>
                                  <m:ctrlPr>
                                    <a:rPr lang="en-US" altLang="zh-CN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sty m:val="p"/>
                                    </m:rPr>
                                    <a:rPr lang="en-US" altLang="zh-CN" sz="28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sin</m:t>
                                  </m:r>
                                  <m:r>
                                    <a:rPr lang="en-US" altLang="zh-CN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⁡(</m:t>
                                  </m:r>
                                  <m:r>
                                    <a:rPr lang="en-US" altLang="zh-CN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𝑘</m:t>
                                  </m:r>
                                  <m:sSub>
                                    <m:sSubPr>
                                      <m:ctrlPr>
                                        <a:rPr lang="en-US" altLang="zh-CN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altLang="zh-CN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altLang="zh-TW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altLang="zh-TW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altLang="zh-CN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) </m:t>
                                  </m:r>
                                </m:num>
                                <m:den>
                                  <m:r>
                                    <a:rPr lang="en-US" altLang="zh-CN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𝑘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zh-CN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π</m:t>
                                  </m:r>
                                </m:den>
                              </m:f>
                              <m: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,  </m:t>
                              </m:r>
                              <m: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  <m: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≠0</m:t>
                              </m:r>
                              <m:r>
                                <m:rPr>
                                  <m:nor/>
                                </m:rPr>
                                <a:rPr lang="en-US" altLang="zh-TW" sz="2800" dirty="0">
                                  <a:solidFill>
                                    <a:srgbClr val="000000"/>
                                  </a:solidFill>
                                  <a:latin typeface="Times New Roman" pitchFamily="18" charset="0"/>
                                  <a:cs typeface="Times New Roman" pitchFamily="18" charset="0"/>
                                </a:rPr>
                                <m:t> </m:t>
                              </m:r>
                            </m:e>
                            <m:e>
                              <m:f>
                                <m:fPr>
                                  <m:ctrlPr>
                                    <a:rPr lang="en-US" altLang="zh-CN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zh-TW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,  </m:t>
                              </m:r>
                              <m: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  <m: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=0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Cambria Math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r>
                  <a:rPr lang="en-US" altLang="zh-CN" sz="2800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zh-TW" altLang="en-US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540E06A-412C-CE41-9E57-121FB374F2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9376" y="1112869"/>
                <a:ext cx="11418776" cy="4116331"/>
              </a:xfrm>
              <a:blipFill>
                <a:blip r:embed="rId3"/>
                <a:stretch>
                  <a:fillRect l="-1922" t="-2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5E636C3-A315-5A44-AEB6-E49847757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B14B3-731A-4352-BC82-B1993596BD11}" type="slidenum">
              <a:rPr lang="zh-CN" altLang="en-US" smtClean="0"/>
              <a:pPr/>
              <a:t>36</a:t>
            </a:fld>
            <a:endParaRPr lang="zh-CN" altLang="en-US" dirty="0"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0DB96679-BBEA-47E6-B94B-3071DFB2ED61}"/>
              </a:ext>
            </a:extLst>
          </p:cNvPr>
          <p:cNvGrpSpPr/>
          <p:nvPr/>
        </p:nvGrpSpPr>
        <p:grpSpPr>
          <a:xfrm>
            <a:off x="5057392" y="2671431"/>
            <a:ext cx="6840760" cy="2423134"/>
            <a:chOff x="2495600" y="3903059"/>
            <a:chExt cx="6840760" cy="2423134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DF16CAB4-AC39-4EE0-B197-E4CA5462FE1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495600" y="3903059"/>
              <a:ext cx="6840760" cy="2423134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67BC211E-E527-4448-A64A-AD8AAA03E89D}"/>
                    </a:ext>
                  </a:extLst>
                </p:cNvPr>
                <p:cNvSpPr txBox="1"/>
                <p:nvPr/>
              </p:nvSpPr>
              <p:spPr>
                <a:xfrm>
                  <a:off x="5087888" y="4149080"/>
                  <a:ext cx="580735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𝑘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67BC211E-E527-4448-A64A-AD8AAA03E89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87888" y="4149080"/>
                  <a:ext cx="580735" cy="461665"/>
                </a:xfrm>
                <a:prstGeom prst="rect">
                  <a:avLst/>
                </a:prstGeom>
                <a:blipFill>
                  <a:blip r:embed="rId5"/>
                  <a:stretch>
                    <a:fillRect b="-2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E6833860-97DC-4707-B486-7103421E5A1D}"/>
              </a:ext>
            </a:extLst>
          </p:cNvPr>
          <p:cNvSpPr txBox="1"/>
          <p:nvPr/>
        </p:nvSpPr>
        <p:spPr>
          <a:xfrm>
            <a:off x="7032104" y="5682710"/>
            <a:ext cx="27058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But is this correct?</a:t>
            </a:r>
          </a:p>
        </p:txBody>
      </p:sp>
    </p:spTree>
    <p:extLst>
      <p:ext uri="{BB962C8B-B14F-4D97-AF65-F5344CB8AC3E}">
        <p14:creationId xmlns:p14="http://schemas.microsoft.com/office/powerpoint/2010/main" val="3438227862"/>
      </p:ext>
    </p:extLst>
  </p:cSld>
  <p:clrMapOvr>
    <a:masterClrMapping/>
  </p:clrMapOvr>
  <p:transition spd="med">
    <p:cut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25C303-6879-D547-8125-F07718E64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228602"/>
            <a:ext cx="10657633" cy="784225"/>
          </a:xfrm>
        </p:spPr>
        <p:txBody>
          <a:bodyPr/>
          <a:lstStyle/>
          <a:p>
            <a:r>
              <a:rPr lang="en-US" altLang="zh-CN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Fourier Series Representation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540E06A-412C-CE41-9E57-121FB374F2B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09872" y="1149727"/>
                <a:ext cx="11418776" cy="5113282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altLang="zh-CN" sz="2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Fourier series sine-cosine form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∞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altLang="zh-CN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uncPr>
                                <m:fName>
                                  <m:sSub>
                                    <m:sSubPr>
                                      <m:ctrlPr>
                                        <a:rPr lang="en-US" altLang="zh-CN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altLang="zh-CN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m:rPr>
                                      <m:sty m:val="p"/>
                                    </m:rPr>
                                    <a:rPr lang="en-US" altLang="zh-CN" sz="28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zh-CN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𝑘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𝜔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a:rPr lang="en-US" altLang="zh-CN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altLang="zh-CN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altLang="zh-CN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sz="28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zh-CN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𝑘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𝜔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a:rPr lang="en-US" altLang="zh-CN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nary>
                      <m:r>
                        <a:rPr lang="en-US" altLang="zh-CN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</m:oMath>
                  </m:oMathPara>
                </a14:m>
                <a:endParaRPr lang="en-US" altLang="zh-CN" sz="2800" b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𝑘</m:t>
                      </m:r>
                      <m:r>
                        <a:rPr lang="en-US" altLang="zh-TW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=0,±1,±2,…</m:t>
                      </m:r>
                    </m:oMath>
                  </m:oMathPara>
                </a14:m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r>
                  <a:rPr lang="en-US" altLang="zh-CN" sz="2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Fourier series amplitude-phase form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altLang="zh-CN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2</m:t>
                      </m:r>
                      <m:nary>
                        <m:naryPr>
                          <m:chr m:val="∑"/>
                          <m:ctrlP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∞</m:t>
                          </m:r>
                        </m:sup>
                        <m:e>
                          <m:func>
                            <m:funcPr>
                              <m:ctrlP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sSubSup>
                                <m:sSubSupPr>
                                  <m:ctrlPr>
                                    <a:rPr lang="en-US" altLang="zh-CN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lang="en-US" altLang="zh-CN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  <m:r>
                                <m:rPr>
                                  <m:sty m:val="p"/>
                                </m:rPr>
                                <a:rPr lang="en-US" altLang="zh-CN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zh-CN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𝑘</m:t>
                                  </m:r>
                                  <m:sSub>
                                    <m:sSubPr>
                                      <m:ctrlPr>
                                        <a:rPr lang="en-US" altLang="zh-CN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altLang="zh-CN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altLang="zh-CN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  <m:r>
                                    <a:rPr lang="en-US" altLang="zh-CN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altLang="zh-CN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altLang="zh-CN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nary>
                      <m:r>
                        <a:rPr lang="en-US" altLang="zh-CN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</m:oMath>
                  </m:oMathPara>
                </a14:m>
                <a:endParaRPr lang="en-US" altLang="zh-CN" sz="2800" b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𝑘</m:t>
                      </m:r>
                      <m:r>
                        <a:rPr lang="en-US" altLang="zh-TW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=0,±1,±2,…</m:t>
                      </m:r>
                    </m:oMath>
                  </m:oMathPara>
                </a14:m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zh-TW" altLang="en-US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540E06A-412C-CE41-9E57-121FB374F2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09872" y="1149727"/>
                <a:ext cx="11418776" cy="5113282"/>
              </a:xfrm>
              <a:blipFill>
                <a:blip r:embed="rId3"/>
                <a:stretch>
                  <a:fillRect l="-1922" t="-21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5E636C3-A315-5A44-AEB6-E49847757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B14B3-731A-4352-BC82-B1993596BD11}" type="slidenum">
              <a:rPr lang="zh-CN" altLang="en-US" smtClean="0"/>
              <a:pPr/>
              <a:t>37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75643118"/>
      </p:ext>
    </p:extLst>
  </p:cSld>
  <p:clrMapOvr>
    <a:masterClrMapping/>
  </p:clrMapOvr>
  <p:transition spd="med">
    <p:cut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25C303-6879-D547-8125-F07718E64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228602"/>
            <a:ext cx="10657633" cy="784225"/>
          </a:xfrm>
        </p:spPr>
        <p:txBody>
          <a:bodyPr/>
          <a:lstStyle/>
          <a:p>
            <a:r>
              <a:rPr lang="en-US" altLang="zh-CN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Fourier Series Representation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540E06A-412C-CE41-9E57-121FB374F2B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79376" y="1043252"/>
                <a:ext cx="11418776" cy="5113282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altLang="zh-CN" sz="2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Amplitude-phase form derived from exponential form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=−</m:t>
                          </m:r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∞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𝑗𝑘</m:t>
                              </m:r>
                              <m:sSub>
                                <m:sSubPr>
                                  <m:ctrlPr>
                                    <a:rPr lang="en-US" altLang="zh-CN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12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a:rPr lang="en-US" altLang="zh-C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∞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𝑗𝑘</m:t>
                              </m:r>
                              <m:sSub>
                                <m:sSubPr>
                                  <m:ctrlPr>
                                    <a:rPr lang="en-US" altLang="zh-CN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sup>
                          </m:sSup>
                        </m:e>
                      </m:nary>
                      <m:r>
                        <a:rPr lang="en-US" altLang="zh-CN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a:rPr lang="en-US" altLang="zh-C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altLang="zh-CN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altLang="zh-C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altLang="zh-C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𝑗𝑘</m:t>
                              </m:r>
                              <m:sSub>
                                <m:sSubPr>
                                  <m:ctrlPr>
                                    <a:rPr lang="en-US" altLang="zh-CN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a:rPr lang="en-US" altLang="zh-C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altLang="zh-C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𝑗𝑘</m:t>
                              </m:r>
                              <m:sSub>
                                <m:sSubPr>
                                  <m:ctrlPr>
                                    <a:rPr lang="en-US" altLang="zh-CN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sup>
                          </m:sSup>
                          <m:r>
                            <a:rPr lang="en-US" altLang="zh-C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𝑗𝑘</m:t>
                              </m:r>
                              <m:sSub>
                                <m:sSubPr>
                                  <m:ctrlPr>
                                    <a:rPr lang="en-US" altLang="zh-CN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sup>
                          </m:sSup>
                        </m:e>
                      </m:nary>
                      <m:r>
                        <a:rPr lang="en-US" altLang="zh-CN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zh-TW" altLang="en-US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540E06A-412C-CE41-9E57-121FB374F2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9376" y="1043252"/>
                <a:ext cx="11418776" cy="5113282"/>
              </a:xfrm>
              <a:blipFill>
                <a:blip r:embed="rId3"/>
                <a:stretch>
                  <a:fillRect l="-1922" t="-20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5E636C3-A315-5A44-AEB6-E49847757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B14B3-731A-4352-BC82-B1993596BD11}" type="slidenum">
              <a:rPr lang="zh-CN" altLang="en-US" smtClean="0"/>
              <a:pPr/>
              <a:t>38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70143425"/>
      </p:ext>
    </p:extLst>
  </p:cSld>
  <p:clrMapOvr>
    <a:masterClrMapping/>
  </p:clrMapOvr>
  <p:transition spd="med">
    <p:cut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25C303-6879-D547-8125-F07718E64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228602"/>
            <a:ext cx="10657633" cy="784225"/>
          </a:xfrm>
        </p:spPr>
        <p:txBody>
          <a:bodyPr/>
          <a:lstStyle/>
          <a:p>
            <a:r>
              <a:rPr lang="en-US" altLang="zh-CN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Fourier Series Representation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540E06A-412C-CE41-9E57-121FB374F2B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79376" y="1043252"/>
                <a:ext cx="11418776" cy="5113282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altLang="zh-CN" sz="2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Amplitude-phase form derived from exponential form</a:t>
                </a: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altLang="zh-CN" sz="2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Remember in slide 16, we have assumed: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altLang="zh-CN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eqArrPr>
                          <m:e>
                            <m:f>
                              <m:fPr>
                                <m:ctrlPr>
                                  <a:rPr lang="en-US" altLang="zh-CN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altLang="zh-CN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zh-CN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  <m:r>
                                  <a:rPr lang="en-US" altLang="zh-CN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+</m:t>
                                </m:r>
                                <m:r>
                                  <a:rPr lang="en-US" altLang="zh-CN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𝑗</m:t>
                                </m:r>
                                <m:sSub>
                                  <m:sSubPr>
                                    <m:ctrlPr>
                                      <a:rPr lang="en-US" altLang="zh-CN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zh-CN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altLang="zh-CN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US" altLang="zh-CN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     </m:t>
                            </m:r>
                            <m:r>
                              <a:rPr lang="en-US" altLang="zh-CN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  <m:r>
                              <a:rPr lang="en-US" altLang="zh-CN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&lt;0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altLang="zh-CN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   </m:t>
                                </m:r>
                                <m:r>
                                  <a:rPr lang="en-US" altLang="zh-CN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    </m:t>
                                </m:r>
                                <m:r>
                                  <a:rPr lang="en-US" altLang="zh-CN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altLang="zh-CN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altLang="zh-CN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             </m:t>
                            </m:r>
                            <m:r>
                              <a:rPr lang="en-US" altLang="zh-CN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  <m:r>
                              <a:rPr lang="en-US" altLang="zh-CN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=0</m:t>
                            </m:r>
                          </m:e>
                          <m:e>
                            <m:f>
                              <m:fPr>
                                <m:ctrlPr>
                                  <a:rPr lang="en-US" altLang="zh-CN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altLang="zh-CN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altLang="zh-CN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  <m:r>
                                  <a:rPr lang="en-US" altLang="zh-CN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r>
                                  <a:rPr lang="en-US" altLang="zh-CN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𝑗</m:t>
                                </m:r>
                                <m:sSub>
                                  <m:sSubPr>
                                    <m:ctrlPr>
                                      <a:rPr lang="en-US" altLang="zh-CN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altLang="zh-CN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altLang="zh-CN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US" altLang="zh-CN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     </m:t>
                            </m:r>
                            <m:r>
                              <a:rPr lang="en-US" altLang="zh-CN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     </m:t>
                            </m:r>
                            <m:r>
                              <a:rPr lang="en-US" altLang="zh-CN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  <m:r>
                              <a:rPr lang="en-US" altLang="zh-CN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&gt;0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altLang="zh-TW" sz="2800" dirty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, thus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zh-TW" sz="2800" dirty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altLang="zh-CN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zh-TW" sz="2800" dirty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 (for </a:t>
                </a:r>
                <a14:m>
                  <m:oMath xmlns:m="http://schemas.openxmlformats.org/officeDocument/2006/math">
                    <m:r>
                      <a:rPr lang="en-US" altLang="zh-TW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𝑘</m:t>
                    </m:r>
                    <m:r>
                      <a:rPr lang="en-US" altLang="zh-TW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∈[1,∞]</m:t>
                    </m:r>
                  </m:oMath>
                </a14:m>
                <a:r>
                  <a:rPr lang="en-US" altLang="zh-TW" sz="2800" dirty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) are a pair of complex conjugates.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altLang="zh-TW" sz="2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   </m:t>
                        </m:r>
                        <m:r>
                          <a:rPr lang="en-US" altLang="zh-CN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CN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𝑗𝑘</m:t>
                        </m:r>
                        <m:sSub>
                          <m:sSubPr>
                            <m:ctrlPr>
                              <a:rPr lang="en-US" altLang="zh-CN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CN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en-US" altLang="zh-TW" sz="2800" dirty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CN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altLang="zh-CN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𝑗𝑘</m:t>
                        </m:r>
                        <m:sSub>
                          <m:sSubPr>
                            <m:ctrlPr>
                              <a:rPr lang="en-US" altLang="zh-CN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CN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en-US" altLang="zh-TW" sz="2800" dirty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 (for </a:t>
                </a:r>
                <a14:m>
                  <m:oMath xmlns:m="http://schemas.openxmlformats.org/officeDocument/2006/math">
                    <m:r>
                      <a:rPr lang="en-US" altLang="zh-TW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𝑘</m:t>
                    </m:r>
                    <m:r>
                      <a:rPr lang="en-US" altLang="zh-TW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∈[1,∞]</m:t>
                    </m:r>
                  </m:oMath>
                </a14:m>
                <a:r>
                  <a:rPr lang="en-US" altLang="zh-TW" sz="2800" dirty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) are a pair of complex conjugates.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CN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altLang="zh-CN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CN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𝑗𝑘</m:t>
                        </m:r>
                        <m:sSub>
                          <m:sSubPr>
                            <m:ctrlPr>
                              <a:rPr lang="en-US" altLang="zh-CN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CN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en-US" altLang="zh-TW" sz="2800" dirty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CN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r>
                              <a:rPr lang="en-US" altLang="zh-CN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altLang="zh-CN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CN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altLang="zh-CN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𝑗𝑘</m:t>
                        </m:r>
                        <m:sSub>
                          <m:sSubPr>
                            <m:ctrlPr>
                              <a:rPr lang="en-US" altLang="zh-CN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CN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en-US" altLang="zh-TW" sz="2800" dirty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 (for </a:t>
                </a:r>
                <a14:m>
                  <m:oMath xmlns:m="http://schemas.openxmlformats.org/officeDocument/2006/math">
                    <m:r>
                      <a:rPr lang="en-US" altLang="zh-TW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𝑘</m:t>
                    </m:r>
                    <m:r>
                      <a:rPr lang="en-US" altLang="zh-TW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∈[1,∞]</m:t>
                    </m:r>
                  </m:oMath>
                </a14:m>
                <a:r>
                  <a:rPr lang="en-US" altLang="zh-TW" sz="2800" dirty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) are also a pair of complex conjugates.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zh-TW" altLang="en-US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540E06A-412C-CE41-9E57-121FB374F2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9376" y="1043252"/>
                <a:ext cx="11418776" cy="5113282"/>
              </a:xfrm>
              <a:blipFill>
                <a:blip r:embed="rId3"/>
                <a:stretch>
                  <a:fillRect l="-1922" t="-2026" b="-45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5E636C3-A315-5A44-AEB6-E49847757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B14B3-731A-4352-BC82-B1993596BD11}" type="slidenum">
              <a:rPr lang="zh-CN" altLang="en-US" smtClean="0"/>
              <a:pPr/>
              <a:t>39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23728750"/>
      </p:ext>
    </p:extLst>
  </p:cSld>
  <p:clrMapOvr>
    <a:masterClrMapping/>
  </p:clrMapOvr>
  <p:transition spd="med">
    <p:cut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25C303-6879-D547-8125-F07718E64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228602"/>
            <a:ext cx="10657633" cy="784225"/>
          </a:xfrm>
        </p:spPr>
        <p:txBody>
          <a:bodyPr/>
          <a:lstStyle/>
          <a:p>
            <a:r>
              <a:rPr lang="en-US" altLang="zh-CN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Time/Frequency Domain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540E06A-412C-CE41-9E57-121FB374F2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4618" y="1189947"/>
            <a:ext cx="10213767" cy="1509710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Time domain signal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altLang="zh-CN" sz="28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signal 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 a function, in the mathematical sense, normally a function of time.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5E636C3-A315-5A44-AEB6-E49847757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B14B3-731A-4352-BC82-B1993596BD11}" type="slidenum">
              <a:rPr lang="zh-CN" altLang="en-US" smtClean="0"/>
              <a:pPr/>
              <a:t>4</a:t>
            </a:fld>
            <a:endParaRPr lang="zh-CN" altLang="en-US" dirty="0"/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49F6AEF0-3366-4526-A908-9DEAEFADEF83}"/>
              </a:ext>
            </a:extLst>
          </p:cNvPr>
          <p:cNvGrpSpPr/>
          <p:nvPr/>
        </p:nvGrpSpPr>
        <p:grpSpPr>
          <a:xfrm>
            <a:off x="3129239" y="2979575"/>
            <a:ext cx="5230989" cy="2415071"/>
            <a:chOff x="3378344" y="2621373"/>
            <a:chExt cx="4748620" cy="1753058"/>
          </a:xfrm>
        </p:grpSpPr>
        <p:pic>
          <p:nvPicPr>
            <p:cNvPr id="12" name="圖片 2">
              <a:extLst>
                <a:ext uri="{FF2B5EF4-FFF2-40B4-BE49-F238E27FC236}">
                  <a16:creationId xmlns:a16="http://schemas.microsoft.com/office/drawing/2014/main" id="{C4217633-9B54-4ECB-B67C-A19830C258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1339"/>
            <a:stretch/>
          </p:blipFill>
          <p:spPr>
            <a:xfrm>
              <a:off x="3378344" y="2864721"/>
              <a:ext cx="4463400" cy="150971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文字方塊 3">
                  <a:extLst>
                    <a:ext uri="{FF2B5EF4-FFF2-40B4-BE49-F238E27FC236}">
                      <a16:creationId xmlns:a16="http://schemas.microsoft.com/office/drawing/2014/main" id="{8087B860-36B6-4BD8-ADEE-AECA3DDE236C}"/>
                    </a:ext>
                  </a:extLst>
                </p:cNvPr>
                <p:cNvSpPr txBox="1"/>
                <p:nvPr/>
              </p:nvSpPr>
              <p:spPr>
                <a:xfrm>
                  <a:off x="5686175" y="2621373"/>
                  <a:ext cx="1581695" cy="9160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zh-TW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  <a:cs typeface="+mn-cs"/>
                    </a:defRPr>
                  </a:lvl5pPr>
                  <a:lvl6pPr marL="2286000" algn="l" defTabSz="914400" rtl="0" eaLnBrk="1" latinLnBrk="0" hangingPunct="1">
                    <a:defRPr kumimoji="1" kern="1200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  <a:cs typeface="+mn-cs"/>
                    </a:defRPr>
                  </a:lvl6pPr>
                  <a:lvl7pPr marL="2743200" algn="l" defTabSz="914400" rtl="0" eaLnBrk="1" latinLnBrk="0" hangingPunct="1">
                    <a:defRPr kumimoji="1" kern="1200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  <a:cs typeface="+mn-cs"/>
                    </a:defRPr>
                  </a:lvl7pPr>
                  <a:lvl8pPr marL="3200400" algn="l" defTabSz="914400" rtl="0" eaLnBrk="1" latinLnBrk="0" hangingPunct="1">
                    <a:defRPr kumimoji="1" kern="1200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  <a:cs typeface="+mn-cs"/>
                    </a:defRPr>
                  </a:lvl8pPr>
                  <a:lvl9pPr marL="3657600" algn="l" defTabSz="914400" rtl="0" eaLnBrk="1" latinLnBrk="0" hangingPunct="1">
                    <a:defRPr kumimoji="1" kern="1200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  <a:cs typeface="+mn-cs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zh-TW" sz="2400" b="0" i="1" smtClean="0">
                            <a:latin typeface="Cambria Math"/>
                          </a:rPr>
                          <m:t>𝑥</m:t>
                        </m:r>
                        <m:r>
                          <a:rPr lang="en-US" altLang="zh-TW" sz="2400" b="0" i="1" smtClean="0">
                            <a:latin typeface="Cambria Math"/>
                          </a:rPr>
                          <m:t>(</m:t>
                        </m:r>
                        <m:r>
                          <a:rPr lang="en-US" altLang="zh-TW" sz="2400" b="0" i="1" smtClean="0">
                            <a:latin typeface="Cambria Math"/>
                          </a:rPr>
                          <m:t>𝑡</m:t>
                        </m:r>
                        <m:r>
                          <a:rPr lang="en-US" altLang="zh-TW" sz="2400" b="0" i="1" smtClean="0">
                            <a:latin typeface="Cambria Math"/>
                          </a:rPr>
                          <m:t>)</m:t>
                        </m:r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13" name="文字方塊 3">
                  <a:extLst>
                    <a:ext uri="{FF2B5EF4-FFF2-40B4-BE49-F238E27FC236}">
                      <a16:creationId xmlns:a16="http://schemas.microsoft.com/office/drawing/2014/main" id="{8087B860-36B6-4BD8-ADEE-AECA3DDE236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6175" y="2621373"/>
                  <a:ext cx="1581695" cy="91601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文字方塊 11">
                  <a:extLst>
                    <a:ext uri="{FF2B5EF4-FFF2-40B4-BE49-F238E27FC236}">
                      <a16:creationId xmlns:a16="http://schemas.microsoft.com/office/drawing/2014/main" id="{8061C8BC-67BE-45E4-A832-9B2877572FFB}"/>
                    </a:ext>
                  </a:extLst>
                </p:cNvPr>
                <p:cNvSpPr txBox="1"/>
                <p:nvPr/>
              </p:nvSpPr>
              <p:spPr>
                <a:xfrm>
                  <a:off x="7464913" y="3212853"/>
                  <a:ext cx="662051" cy="9160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zh-TW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  <a:cs typeface="+mn-cs"/>
                    </a:defRPr>
                  </a:lvl5pPr>
                  <a:lvl6pPr marL="2286000" algn="l" defTabSz="914400" rtl="0" eaLnBrk="1" latinLnBrk="0" hangingPunct="1">
                    <a:defRPr kumimoji="1" kern="1200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  <a:cs typeface="+mn-cs"/>
                    </a:defRPr>
                  </a:lvl6pPr>
                  <a:lvl7pPr marL="2743200" algn="l" defTabSz="914400" rtl="0" eaLnBrk="1" latinLnBrk="0" hangingPunct="1">
                    <a:defRPr kumimoji="1" kern="1200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  <a:cs typeface="+mn-cs"/>
                    </a:defRPr>
                  </a:lvl7pPr>
                  <a:lvl8pPr marL="3200400" algn="l" defTabSz="914400" rtl="0" eaLnBrk="1" latinLnBrk="0" hangingPunct="1">
                    <a:defRPr kumimoji="1" kern="1200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  <a:cs typeface="+mn-cs"/>
                    </a:defRPr>
                  </a:lvl8pPr>
                  <a:lvl9pPr marL="3657600" algn="l" defTabSz="914400" rtl="0" eaLnBrk="1" latinLnBrk="0" hangingPunct="1">
                    <a:defRPr kumimoji="1" kern="1200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  <a:cs typeface="+mn-cs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zh-TW" sz="2400" b="0" i="1" smtClean="0">
                            <a:latin typeface="Cambria Math"/>
                          </a:rPr>
                          <m:t>𝑡</m:t>
                        </m:r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15" name="文字方塊 11">
                  <a:extLst>
                    <a:ext uri="{FF2B5EF4-FFF2-40B4-BE49-F238E27FC236}">
                      <a16:creationId xmlns:a16="http://schemas.microsoft.com/office/drawing/2014/main" id="{8061C8BC-67BE-45E4-A832-9B2877572F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64913" y="3212853"/>
                  <a:ext cx="662051" cy="916015"/>
                </a:xfrm>
                <a:prstGeom prst="rect">
                  <a:avLst/>
                </a:prstGeom>
                <a:blipFill>
                  <a:blip r:embed="rId5"/>
                  <a:stretch>
                    <a:fillRect l="-84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663687907"/>
      </p:ext>
    </p:extLst>
  </p:cSld>
  <p:clrMapOvr>
    <a:masterClrMapping/>
  </p:clrMapOvr>
  <p:transition spd="med">
    <p:cut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25C303-6879-D547-8125-F07718E64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228602"/>
            <a:ext cx="10657633" cy="784225"/>
          </a:xfrm>
        </p:spPr>
        <p:txBody>
          <a:bodyPr/>
          <a:lstStyle/>
          <a:p>
            <a:r>
              <a:rPr lang="en-US" altLang="zh-CN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Fourier Series Representation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540E06A-412C-CE41-9E57-121FB374F2B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79376" y="1043252"/>
                <a:ext cx="11418776" cy="5113282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altLang="zh-CN" sz="2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Amplitude-phase form derived from exponential form</a:t>
                </a: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altLang="zh-CN" sz="2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Remember in slide 16, we have assumed: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altLang="zh-CN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eqArrPr>
                          <m:e>
                            <m:f>
                              <m:fPr>
                                <m:ctrlPr>
                                  <a:rPr lang="en-US" altLang="zh-CN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altLang="zh-CN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zh-CN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  <m:r>
                                  <a:rPr lang="en-US" altLang="zh-CN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+</m:t>
                                </m:r>
                                <m:r>
                                  <a:rPr lang="en-US" altLang="zh-CN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𝑗</m:t>
                                </m:r>
                                <m:sSub>
                                  <m:sSubPr>
                                    <m:ctrlPr>
                                      <a:rPr lang="en-US" altLang="zh-CN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zh-CN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altLang="zh-CN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US" altLang="zh-CN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     </m:t>
                            </m:r>
                            <m:r>
                              <a:rPr lang="en-US" altLang="zh-CN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  <m:r>
                              <a:rPr lang="en-US" altLang="zh-CN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&lt;0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altLang="zh-CN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   </m:t>
                                </m:r>
                                <m:r>
                                  <a:rPr lang="en-US" altLang="zh-CN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    </m:t>
                                </m:r>
                                <m:r>
                                  <a:rPr lang="en-US" altLang="zh-CN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altLang="zh-CN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altLang="zh-CN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             </m:t>
                            </m:r>
                            <m:r>
                              <a:rPr lang="en-US" altLang="zh-CN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  <m:r>
                              <a:rPr lang="en-US" altLang="zh-CN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=0</m:t>
                            </m:r>
                          </m:e>
                          <m:e>
                            <m:f>
                              <m:fPr>
                                <m:ctrlPr>
                                  <a:rPr lang="en-US" altLang="zh-CN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altLang="zh-CN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altLang="zh-CN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  <m:r>
                                  <a:rPr lang="en-US" altLang="zh-CN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r>
                                  <a:rPr lang="en-US" altLang="zh-CN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𝑗</m:t>
                                </m:r>
                                <m:sSub>
                                  <m:sSubPr>
                                    <m:ctrlPr>
                                      <a:rPr lang="en-US" altLang="zh-CN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altLang="zh-CN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altLang="zh-CN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US" altLang="zh-CN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     </m:t>
                            </m:r>
                            <m:r>
                              <a:rPr lang="en-US" altLang="zh-CN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     </m:t>
                            </m:r>
                            <m:r>
                              <a:rPr lang="en-US" altLang="zh-CN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  <m:r>
                              <a:rPr lang="en-US" altLang="zh-CN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&gt;0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altLang="zh-TW" sz="2800" dirty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, thus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zh-TW" sz="2800" dirty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altLang="zh-CN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zh-TW" sz="2800" dirty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 (for </a:t>
                </a:r>
                <a14:m>
                  <m:oMath xmlns:m="http://schemas.openxmlformats.org/officeDocument/2006/math">
                    <m:r>
                      <a:rPr lang="en-US" altLang="zh-TW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𝑘</m:t>
                    </m:r>
                    <m:r>
                      <a:rPr lang="en-US" altLang="zh-TW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∈[1,∞]</m:t>
                    </m:r>
                  </m:oMath>
                </a14:m>
                <a:r>
                  <a:rPr lang="en-US" altLang="zh-TW" sz="2800" dirty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) are a pair of complex conjugates.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altLang="zh-TW" sz="2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altLang="zh-TW" sz="2800" dirty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    Note that the above hypothesis is true, only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CN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zh-TW" sz="2800" dirty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CN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zh-TW" sz="2800" dirty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 are real, and thus the signal is a real signal.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zh-TW" altLang="en-US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540E06A-412C-CE41-9E57-121FB374F2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9376" y="1043252"/>
                <a:ext cx="11418776" cy="5113282"/>
              </a:xfrm>
              <a:blipFill>
                <a:blip r:embed="rId3"/>
                <a:stretch>
                  <a:fillRect l="-1922" t="-20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5E636C3-A315-5A44-AEB6-E49847757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B14B3-731A-4352-BC82-B1993596BD11}" type="slidenum">
              <a:rPr lang="zh-CN" altLang="en-US" smtClean="0"/>
              <a:pPr/>
              <a:t>40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65422177"/>
      </p:ext>
    </p:extLst>
  </p:cSld>
  <p:clrMapOvr>
    <a:masterClrMapping/>
  </p:clrMapOvr>
  <p:transition spd="med">
    <p:cut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25C303-6879-D547-8125-F07718E64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228602"/>
            <a:ext cx="10657633" cy="784225"/>
          </a:xfrm>
        </p:spPr>
        <p:txBody>
          <a:bodyPr/>
          <a:lstStyle/>
          <a:p>
            <a:r>
              <a:rPr lang="en-US" altLang="zh-CN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Fourier Series Representation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540E06A-412C-CE41-9E57-121FB374F2B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79376" y="1043252"/>
                <a:ext cx="11418776" cy="5113282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altLang="zh-CN" sz="2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Amplitude-phase form derived from exponential form</a:t>
                </a: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altLang="zh-CN" sz="2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Remember in slide 16, we have assumed: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altLang="zh-CN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eqArrPr>
                          <m:e>
                            <m:f>
                              <m:fPr>
                                <m:ctrlPr>
                                  <a:rPr lang="en-US" altLang="zh-CN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altLang="zh-CN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zh-CN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  <m:r>
                                  <a:rPr lang="en-US" altLang="zh-CN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+</m:t>
                                </m:r>
                                <m:r>
                                  <a:rPr lang="en-US" altLang="zh-CN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𝑗</m:t>
                                </m:r>
                                <m:sSub>
                                  <m:sSubPr>
                                    <m:ctrlPr>
                                      <a:rPr lang="en-US" altLang="zh-CN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zh-CN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altLang="zh-CN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US" altLang="zh-CN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     </m:t>
                            </m:r>
                            <m:r>
                              <a:rPr lang="en-US" altLang="zh-CN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  <m:r>
                              <a:rPr lang="en-US" altLang="zh-CN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&lt;0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altLang="zh-CN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   </m:t>
                                </m:r>
                                <m:r>
                                  <a:rPr lang="en-US" altLang="zh-CN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    </m:t>
                                </m:r>
                                <m:r>
                                  <a:rPr lang="en-US" altLang="zh-CN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altLang="zh-CN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altLang="zh-CN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             </m:t>
                            </m:r>
                            <m:r>
                              <a:rPr lang="en-US" altLang="zh-CN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  <m:r>
                              <a:rPr lang="en-US" altLang="zh-CN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=0</m:t>
                            </m:r>
                          </m:e>
                          <m:e>
                            <m:f>
                              <m:fPr>
                                <m:ctrlPr>
                                  <a:rPr lang="en-US" altLang="zh-CN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altLang="zh-CN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altLang="zh-CN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  <m:r>
                                  <a:rPr lang="en-US" altLang="zh-CN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r>
                                  <a:rPr lang="en-US" altLang="zh-CN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𝑗</m:t>
                                </m:r>
                                <m:sSub>
                                  <m:sSubPr>
                                    <m:ctrlPr>
                                      <a:rPr lang="en-US" altLang="zh-CN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altLang="zh-CN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altLang="zh-CN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US" altLang="zh-CN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     </m:t>
                            </m:r>
                            <m:r>
                              <a:rPr lang="en-US" altLang="zh-CN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     </m:t>
                            </m:r>
                            <m:r>
                              <a:rPr lang="en-US" altLang="zh-CN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  <m:r>
                              <a:rPr lang="en-US" altLang="zh-CN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&gt;0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altLang="zh-TW" sz="2800" dirty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, thus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zh-TW" sz="2800" dirty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altLang="zh-CN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zh-TW" sz="2800" dirty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 (for </a:t>
                </a:r>
                <a14:m>
                  <m:oMath xmlns:m="http://schemas.openxmlformats.org/officeDocument/2006/math">
                    <m:r>
                      <a:rPr lang="en-US" altLang="zh-TW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𝑘</m:t>
                    </m:r>
                    <m:r>
                      <a:rPr lang="en-US" altLang="zh-TW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∈[1,∞]</m:t>
                    </m:r>
                  </m:oMath>
                </a14:m>
                <a:r>
                  <a:rPr lang="en-US" altLang="zh-TW" sz="2800" dirty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) are a pair of complex conjugates.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altLang="zh-TW" sz="2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   </m:t>
                        </m:r>
                        <m:r>
                          <a:rPr lang="en-US" altLang="zh-CN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CN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𝑗𝑘</m:t>
                        </m:r>
                        <m:sSub>
                          <m:sSubPr>
                            <m:ctrlPr>
                              <a:rPr lang="en-US" altLang="zh-CN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CN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en-US" altLang="zh-TW" sz="2800" dirty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CN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altLang="zh-CN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𝑗𝑘</m:t>
                        </m:r>
                        <m:sSub>
                          <m:sSubPr>
                            <m:ctrlPr>
                              <a:rPr lang="en-US" altLang="zh-CN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CN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en-US" altLang="zh-TW" sz="2800" dirty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 (for </a:t>
                </a:r>
                <a14:m>
                  <m:oMath xmlns:m="http://schemas.openxmlformats.org/officeDocument/2006/math">
                    <m:r>
                      <a:rPr lang="en-US" altLang="zh-TW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𝑘</m:t>
                    </m:r>
                    <m:r>
                      <a:rPr lang="en-US" altLang="zh-TW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∈[1,∞]</m:t>
                    </m:r>
                  </m:oMath>
                </a14:m>
                <a:r>
                  <a:rPr lang="en-US" altLang="zh-TW" sz="2800" dirty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) are a pair of complex conjugates.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CN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altLang="zh-CN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CN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𝑗𝑘</m:t>
                        </m:r>
                        <m:sSub>
                          <m:sSubPr>
                            <m:ctrlPr>
                              <a:rPr lang="en-US" altLang="zh-CN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CN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en-US" altLang="zh-TW" sz="2800" dirty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CN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r>
                              <a:rPr lang="en-US" altLang="zh-CN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altLang="zh-CN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CN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altLang="zh-CN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𝑗𝑘</m:t>
                        </m:r>
                        <m:sSub>
                          <m:sSubPr>
                            <m:ctrlPr>
                              <a:rPr lang="en-US" altLang="zh-CN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CN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en-US" altLang="zh-TW" sz="2800" dirty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 (for </a:t>
                </a:r>
                <a14:m>
                  <m:oMath xmlns:m="http://schemas.openxmlformats.org/officeDocument/2006/math">
                    <m:r>
                      <a:rPr lang="en-US" altLang="zh-TW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𝑘</m:t>
                    </m:r>
                    <m:r>
                      <a:rPr lang="en-US" altLang="zh-TW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∈[1,∞]</m:t>
                    </m:r>
                  </m:oMath>
                </a14:m>
                <a:r>
                  <a:rPr lang="en-US" altLang="zh-TW" sz="2800" dirty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) are also a pair of complex conjugates.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zh-TW" altLang="en-US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540E06A-412C-CE41-9E57-121FB374F2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9376" y="1043252"/>
                <a:ext cx="11418776" cy="5113282"/>
              </a:xfrm>
              <a:blipFill>
                <a:blip r:embed="rId3"/>
                <a:stretch>
                  <a:fillRect l="-1922" t="-2026" b="-45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5E636C3-A315-5A44-AEB6-E49847757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B14B3-731A-4352-BC82-B1993596BD11}" type="slidenum">
              <a:rPr lang="zh-CN" altLang="en-US" smtClean="0"/>
              <a:pPr/>
              <a:t>41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84546788"/>
      </p:ext>
    </p:extLst>
  </p:cSld>
  <p:clrMapOvr>
    <a:masterClrMapping/>
  </p:clrMapOvr>
  <p:transition spd="med">
    <p:cut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25C303-6879-D547-8125-F07718E64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228602"/>
            <a:ext cx="10657633" cy="784225"/>
          </a:xfrm>
        </p:spPr>
        <p:txBody>
          <a:bodyPr/>
          <a:lstStyle/>
          <a:p>
            <a:r>
              <a:rPr lang="en-US" altLang="zh-CN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Fourier Series Representation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540E06A-412C-CE41-9E57-121FB374F2B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79376" y="1043252"/>
                <a:ext cx="11418776" cy="5113282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altLang="zh-CN" sz="2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Amplitude-phase form derived from exponential form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=−</m:t>
                          </m:r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∞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𝑗𝑘</m:t>
                              </m:r>
                              <m:sSub>
                                <m:sSubPr>
                                  <m:ctrlPr>
                                    <a:rPr lang="en-US" altLang="zh-CN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a:rPr lang="en-US" altLang="zh-C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altLang="zh-C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𝑗𝑘</m:t>
                              </m:r>
                              <m:sSub>
                                <m:sSubPr>
                                  <m:ctrlPr>
                                    <a:rPr lang="en-US" altLang="zh-CN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sup>
                          </m:sSup>
                          <m:r>
                            <a:rPr lang="en-US" altLang="zh-C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𝑗𝑘</m:t>
                              </m:r>
                              <m:sSub>
                                <m:sSubPr>
                                  <m:ctrlPr>
                                    <a:rPr lang="en-US" altLang="zh-CN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sup>
                          </m:sSup>
                        </m:e>
                      </m:nary>
                      <m:r>
                        <a:rPr lang="en-US" altLang="zh-CN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a:rPr lang="en-US" altLang="zh-C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altLang="zh-C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ℝ</m:t>
                              </m:r>
                              <m:r>
                                <a:rPr lang="en-US" altLang="zh-CN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{</m:t>
                              </m:r>
                              <m: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𝑗𝑘</m:t>
                              </m:r>
                              <m:sSub>
                                <m:sSubPr>
                                  <m:ctrlPr>
                                    <a:rPr lang="en-US" altLang="zh-CN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sup>
                          </m:sSup>
                          <m:r>
                            <a:rPr lang="en-US" altLang="zh-C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}</m:t>
                          </m:r>
                        </m:e>
                      </m:nary>
                    </m:oMath>
                  </m:oMathPara>
                </a14:m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zh-TW" altLang="en-US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540E06A-412C-CE41-9E57-121FB374F2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9376" y="1043252"/>
                <a:ext cx="11418776" cy="5113282"/>
              </a:xfrm>
              <a:blipFill>
                <a:blip r:embed="rId3"/>
                <a:stretch>
                  <a:fillRect l="-1922" t="-20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5E636C3-A315-5A44-AEB6-E49847757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B14B3-731A-4352-BC82-B1993596BD11}" type="slidenum">
              <a:rPr lang="zh-CN" altLang="en-US" smtClean="0"/>
              <a:pPr/>
              <a:t>42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56113472"/>
      </p:ext>
    </p:extLst>
  </p:cSld>
  <p:clrMapOvr>
    <a:masterClrMapping/>
  </p:clrMapOvr>
  <p:transition spd="med">
    <p:cut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25C303-6879-D547-8125-F07718E64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228602"/>
            <a:ext cx="10657633" cy="784225"/>
          </a:xfrm>
        </p:spPr>
        <p:txBody>
          <a:bodyPr/>
          <a:lstStyle/>
          <a:p>
            <a:r>
              <a:rPr lang="en-US" altLang="zh-CN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Fourier Series Representation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540E06A-412C-CE41-9E57-121FB374F2B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79376" y="1043252"/>
                <a:ext cx="11418776" cy="5113282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altLang="zh-CN" sz="2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Amplitude-phase form derived from exponential form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altLang="zh-CN" sz="2800" i="1" dirty="0">
                    <a:solidFill>
                      <a:schemeClr val="tx1"/>
                    </a:solidFill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  </a:t>
                </a:r>
                <a:r>
                  <a:rPr lang="en-US" altLang="zh-CN" sz="2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Use polar coordinate system to represent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zh-CN" sz="2800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zh-CN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CN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altLang="zh-CN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bSup>
                    <m:sSup>
                      <m:sSupPr>
                        <m:ctrlPr>
                          <a:rPr lang="en-US" altLang="zh-CN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𝑒</m:t>
                        </m:r>
                      </m:e>
                      <m:sup>
                        <m:sSub>
                          <m:sSubPr>
                            <m:ctrlPr>
                              <a:rPr lang="en-US" altLang="zh-CN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𝑗</m:t>
                            </m:r>
                            <m:r>
                              <a:rPr lang="zh-CN" alt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CN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</m:sub>
                        </m:sSub>
                      </m:sup>
                    </m:sSup>
                  </m:oMath>
                </a14:m>
                <a:r>
                  <a:rPr lang="en-US" altLang="zh-CN" sz="2800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=−</m:t>
                          </m:r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∞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𝑗𝑘</m:t>
                              </m:r>
                              <m:sSub>
                                <m:sSubPr>
                                  <m:ctrlPr>
                                    <a:rPr lang="en-US" altLang="zh-CN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a:rPr lang="en-US" altLang="zh-C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altLang="zh-C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ℝ</m:t>
                              </m:r>
                              <m:r>
                                <a:rPr lang="en-US" altLang="zh-CN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{</m:t>
                              </m:r>
                              <m: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𝑗𝑘</m:t>
                              </m:r>
                              <m:sSub>
                                <m:sSubPr>
                                  <m:ctrlPr>
                                    <a:rPr lang="en-US" altLang="zh-CN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sup>
                          </m:sSup>
                          <m:r>
                            <a:rPr lang="en-US" altLang="zh-C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}</m:t>
                          </m:r>
                        </m:e>
                      </m:nary>
                      <m:r>
                        <a:rPr lang="en-US" altLang="zh-CN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altLang="zh-C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sSubSup>
                            <m:sSubSupPr>
                              <m:ctrlP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′</m:t>
                              </m:r>
                            </m:sup>
                          </m:sSubSup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{</m:t>
                          </m:r>
                          <m:sSup>
                            <m:sSupPr>
                              <m:ctrlP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  <m:r>
                                <a:rPr lang="en-US" altLang="zh-CN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  <m:sSub>
                                <m:sSubPr>
                                  <m:ctrlPr>
                                    <a:rPr lang="en-US" altLang="zh-CN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  <m:r>
                                <a:rPr lang="en-US" altLang="zh-CN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altLang="zh-CN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}</m:t>
                          </m:r>
                        </m:e>
                      </m:nary>
                    </m:oMath>
                  </m:oMathPara>
                </a14:m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altLang="zh-CN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2</m:t>
                      </m:r>
                      <m:nary>
                        <m:naryPr>
                          <m:chr m:val="∑"/>
                          <m:ctrlP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∞</m:t>
                          </m:r>
                        </m:sup>
                        <m:e>
                          <m:sSubSup>
                            <m:sSubSupPr>
                              <m:ctrlP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′</m:t>
                              </m:r>
                            </m:sup>
                          </m:sSubSup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cos</m:t>
                          </m:r>
                          <m:r>
                            <a:rPr lang="en-US" altLang="zh-C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⁡(</m:t>
                          </m:r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zh-C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zh-TW" altLang="en-US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540E06A-412C-CE41-9E57-121FB374F2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9376" y="1043252"/>
                <a:ext cx="11418776" cy="5113282"/>
              </a:xfrm>
              <a:blipFill>
                <a:blip r:embed="rId3"/>
                <a:stretch>
                  <a:fillRect l="-1922" t="-2026" b="-11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5E636C3-A315-5A44-AEB6-E49847757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B14B3-731A-4352-BC82-B1993596BD11}" type="slidenum">
              <a:rPr lang="zh-CN" altLang="en-US" smtClean="0"/>
              <a:pPr/>
              <a:t>43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68127349"/>
      </p:ext>
    </p:extLst>
  </p:cSld>
  <p:clrMapOvr>
    <a:masterClrMapping/>
  </p:clrMapOvr>
  <p:transition spd="med">
    <p:cut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25C303-6879-D547-8125-F07718E64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228602"/>
            <a:ext cx="10657633" cy="784225"/>
          </a:xfrm>
        </p:spPr>
        <p:txBody>
          <a:bodyPr/>
          <a:lstStyle/>
          <a:p>
            <a:r>
              <a:rPr lang="en-US" altLang="zh-CN" sz="3200" b="1" dirty="0">
                <a:solidFill>
                  <a:srgbClr val="527BB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Outline: </a:t>
            </a:r>
            <a:r>
              <a:rPr lang="en-US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Lecture 4: </a:t>
            </a:r>
            <a:r>
              <a:rPr lang="en-US" altLang="zh-CN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Fourier Series of Continuous-time Signals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540E06A-412C-CE41-9E57-121FB374F2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400" y="1639890"/>
            <a:ext cx="10213767" cy="4583110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Time/Frequency Domain</a:t>
            </a:r>
          </a:p>
          <a:p>
            <a:pPr marL="0" indent="0">
              <a:buNone/>
            </a:pPr>
            <a:endParaRPr lang="en-US" altLang="zh-CN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Response of LTI Systems to Exponential Signal</a:t>
            </a:r>
          </a:p>
          <a:p>
            <a:pPr marL="0" indent="0">
              <a:buNone/>
            </a:pPr>
            <a:endParaRPr lang="en-US" altLang="zh-CN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Fourier Series</a:t>
            </a:r>
          </a:p>
          <a:p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Fourier Series Representation</a:t>
            </a:r>
          </a:p>
          <a:p>
            <a:r>
              <a:rPr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Convergence Issue</a:t>
            </a:r>
          </a:p>
          <a:p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Fourier Series Properties</a:t>
            </a:r>
          </a:p>
          <a:p>
            <a:pPr marL="0" indent="0">
              <a:buNone/>
            </a:pPr>
            <a:endParaRPr lang="en-US" altLang="zh-C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5E636C3-A315-5A44-AEB6-E49847757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B14B3-731A-4352-BC82-B1993596BD11}" type="slidenum">
              <a:rPr lang="zh-CN" altLang="en-US" smtClean="0"/>
              <a:pPr/>
              <a:t>44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5642903"/>
      </p:ext>
    </p:extLst>
  </p:cSld>
  <p:clrMapOvr>
    <a:masterClrMapping/>
  </p:clrMapOvr>
  <p:transition spd="med">
    <p:cut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25C303-6879-D547-8125-F07718E64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228602"/>
            <a:ext cx="10657633" cy="784225"/>
          </a:xfrm>
        </p:spPr>
        <p:txBody>
          <a:bodyPr/>
          <a:lstStyle/>
          <a:p>
            <a:r>
              <a:rPr lang="en-US" altLang="zh-CN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Convergence Issue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540E06A-412C-CE41-9E57-121FB374F2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376" y="1112869"/>
            <a:ext cx="11418776" cy="5302221"/>
          </a:xfrm>
        </p:spPr>
        <p:txBody>
          <a:bodyPr/>
          <a:lstStyle/>
          <a:p>
            <a:pPr marL="0" indent="0">
              <a:buNone/>
            </a:pPr>
            <a:r>
              <a:rPr lang="en-US" altLang="zh-TW" sz="2800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Question: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TW" sz="2800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TW" sz="28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In time domain, this signal is not continuous with </a:t>
            </a:r>
            <a:r>
              <a:rPr kumimoji="0" lang="en-US" altLang="zh-TW" sz="2800" kern="100" dirty="0">
                <a:solidFill>
                  <a:prstClr val="black"/>
                </a:solidFill>
                <a:latin typeface="Times New Roman"/>
                <a:ea typeface="標楷體"/>
              </a:rPr>
              <a:t>discontinuity.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zh-TW" sz="2800" kern="100" dirty="0">
              <a:solidFill>
                <a:prstClr val="black"/>
              </a:solidFill>
              <a:latin typeface="Times New Roman"/>
              <a:cs typeface="Times New Roman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altLang="zh-TW" sz="2800" kern="100" dirty="0">
              <a:solidFill>
                <a:prstClr val="black"/>
              </a:solidFill>
              <a:latin typeface="Times New Roman"/>
              <a:cs typeface="Times New Roman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altLang="zh-TW" sz="2800" kern="100" dirty="0">
              <a:solidFill>
                <a:prstClr val="black"/>
              </a:solidFill>
              <a:latin typeface="Times New Roman"/>
              <a:cs typeface="Times New Roman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altLang="zh-TW" sz="2800" kern="100" dirty="0">
              <a:solidFill>
                <a:prstClr val="black"/>
              </a:solidFill>
              <a:latin typeface="Times New Roman"/>
              <a:cs typeface="Times New Roman" pitchFamily="18" charset="0"/>
            </a:endParaRPr>
          </a:p>
          <a:p>
            <a:pPr marL="0" indent="0">
              <a:buNone/>
            </a:pPr>
            <a:endParaRPr lang="en-US" altLang="zh-TW" sz="2800" kern="100" dirty="0">
              <a:solidFill>
                <a:prstClr val="black"/>
              </a:solidFill>
              <a:latin typeface="Times New Roman"/>
              <a:cs typeface="Times New Roman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TW" sz="28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 In frequency domain, this signal is represented by a 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trigonometric series, each of which is continuous.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zh-TW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TW" sz="28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  How is the discontinuity represented?</a:t>
            </a:r>
          </a:p>
          <a:p>
            <a:pPr marL="0" indent="0">
              <a:buNone/>
            </a:pPr>
            <a:endParaRPr lang="en-US" altLang="zh-TW" sz="28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chemeClr val="tx1"/>
              </a:solidFill>
              <a:latin typeface="Cambria Math"/>
              <a:cs typeface="Times New Roman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r>
              <a:rPr lang="en-US" altLang="zh-CN" sz="28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TW" sz="28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altLang="zh-TW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kumimoji="0" lang="en-US" altLang="zh-TW" sz="2800" b="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kumimoji="0" lang="en-US" altLang="zh-TW" sz="2800" b="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kumimoji="0" lang="en-US" altLang="zh-TW" sz="2800" b="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kumimoji="0" lang="en-US" altLang="zh-TW" sz="2800" b="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kumimoji="0" lang="en-US" altLang="zh-TW" sz="2800" b="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kumimoji="0" lang="en-US" altLang="zh-TW" sz="2800" b="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kumimoji="0" lang="en-US" altLang="zh-TW" sz="28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altLang="zh-CN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kumimoji="0" lang="zh-TW" altLang="en-US" sz="28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altLang="zh-CN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5E636C3-A315-5A44-AEB6-E49847757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B14B3-731A-4352-BC82-B1993596BD11}" type="slidenum">
              <a:rPr lang="zh-CN" altLang="en-US" smtClean="0"/>
              <a:pPr/>
              <a:t>45</a:t>
            </a:fld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D464E4C9-2698-40DC-B4DB-FB66E3DF63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360" y="2085848"/>
            <a:ext cx="11616747" cy="253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573127"/>
      </p:ext>
    </p:extLst>
  </p:cSld>
  <p:clrMapOvr>
    <a:masterClrMapping/>
  </p:clrMapOvr>
  <p:transition spd="med">
    <p:cut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25C303-6879-D547-8125-F07718E64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228602"/>
            <a:ext cx="10657633" cy="784225"/>
          </a:xfrm>
        </p:spPr>
        <p:txBody>
          <a:bodyPr/>
          <a:lstStyle/>
          <a:p>
            <a:r>
              <a:rPr lang="en-US" altLang="zh-CN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Convergence Issue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540E06A-412C-CE41-9E57-121FB374F2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376" y="1112869"/>
            <a:ext cx="11418776" cy="5302221"/>
          </a:xfrm>
        </p:spPr>
        <p:txBody>
          <a:bodyPr/>
          <a:lstStyle/>
          <a:p>
            <a:pPr marL="0" indent="0">
              <a:buNone/>
            </a:pPr>
            <a:r>
              <a:rPr lang="en-US" altLang="zh-TW" sz="28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Gibbs phenomenon</a:t>
            </a:r>
            <a:r>
              <a:rPr lang="zh-CN" altLang="en-US" sz="28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（吉伯斯现象）</a:t>
            </a:r>
            <a:endParaRPr lang="en-US" altLang="zh-TW" sz="28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chemeClr val="tx1"/>
              </a:solidFill>
              <a:latin typeface="Cambria Math"/>
              <a:cs typeface="Times New Roman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r>
              <a:rPr lang="en-US" altLang="zh-CN" sz="28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TW" sz="28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altLang="zh-TW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kumimoji="0" lang="en-US" altLang="zh-TW" sz="2800" b="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kumimoji="0" lang="en-US" altLang="zh-TW" sz="2800" b="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kumimoji="0" lang="en-US" altLang="zh-TW" sz="2800" b="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kumimoji="0" lang="en-US" altLang="zh-TW" sz="2800" b="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kumimoji="0" lang="en-US" altLang="zh-TW" sz="2800" b="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kumimoji="0" lang="en-US" altLang="zh-TW" sz="2800" b="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kumimoji="0" lang="en-US" altLang="zh-TW" sz="28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altLang="zh-CN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kumimoji="0" lang="zh-TW" altLang="en-US" sz="28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altLang="zh-CN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5E636C3-A315-5A44-AEB6-E49847757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B14B3-731A-4352-BC82-B1993596BD11}" type="slidenum">
              <a:rPr lang="zh-CN" altLang="en-US" smtClean="0"/>
              <a:pPr/>
              <a:t>46</a:t>
            </a:fld>
            <a:endParaRPr lang="zh-CN" altLang="en-US" dirty="0"/>
          </a:p>
        </p:txBody>
      </p:sp>
      <p:pic>
        <p:nvPicPr>
          <p:cNvPr id="8" name="圖片 1">
            <a:extLst>
              <a:ext uri="{FF2B5EF4-FFF2-40B4-BE49-F238E27FC236}">
                <a16:creationId xmlns:a16="http://schemas.microsoft.com/office/drawing/2014/main" id="{F53DFA86-EF9D-4550-9399-F8A8BD3BB5C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38243"/>
          <a:stretch/>
        </p:blipFill>
        <p:spPr bwMode="auto">
          <a:xfrm>
            <a:off x="839416" y="1628800"/>
            <a:ext cx="6645272" cy="46689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圖片 1">
            <a:extLst>
              <a:ext uri="{FF2B5EF4-FFF2-40B4-BE49-F238E27FC236}">
                <a16:creationId xmlns:a16="http://schemas.microsoft.com/office/drawing/2014/main" id="{F1B6E235-CD13-4881-81D2-97B8D7EF315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23" t="62505" r="19814" b="7833"/>
          <a:stretch/>
        </p:blipFill>
        <p:spPr bwMode="auto">
          <a:xfrm>
            <a:off x="7968208" y="3861048"/>
            <a:ext cx="3672408" cy="22424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31499335"/>
      </p:ext>
    </p:extLst>
  </p:cSld>
  <p:clrMapOvr>
    <a:masterClrMapping/>
  </p:clrMapOvr>
  <p:transition spd="med">
    <p:cut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25C303-6879-D547-8125-F07718E64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228602"/>
            <a:ext cx="10657633" cy="784225"/>
          </a:xfrm>
        </p:spPr>
        <p:txBody>
          <a:bodyPr/>
          <a:lstStyle/>
          <a:p>
            <a:r>
              <a:rPr lang="en-US" altLang="zh-CN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Convergence Issue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540E06A-412C-CE41-9E57-121FB374F2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376" y="1112869"/>
            <a:ext cx="11418776" cy="5302221"/>
          </a:xfrm>
        </p:spPr>
        <p:txBody>
          <a:bodyPr/>
          <a:lstStyle/>
          <a:p>
            <a:pPr marL="0" indent="0">
              <a:buNone/>
            </a:pPr>
            <a:r>
              <a:rPr lang="en-US" altLang="zh-TW" sz="28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Gibbs phenomenon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TW" sz="28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28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 </a:t>
            </a:r>
            <a:r>
              <a:rPr lang="en-US" altLang="zh-CN" sz="2800" b="0" i="0" u="none" strike="noStrike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partial sum</a:t>
            </a:r>
            <a:r>
              <a:rPr lang="en-US" altLang="zh-CN" sz="28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of the Fourier series has large oscillations near the jump, which might cause a fixed overshoot above the function itself.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zh-TW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TW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altLang="zh-CN" sz="2800" b="0" i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As the number of terms rises, the error of the approximation is reduced in width and energy.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zh-TW" sz="2800" dirty="0">
              <a:solidFill>
                <a:srgbClr val="20212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2800" b="0" i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 At the jump discontinuities, the limit will converge to the average of the values of the function on either side of the jump. (Dirichlet Theorem </a:t>
            </a:r>
            <a:r>
              <a:rPr lang="zh-CN" altLang="en-US" sz="2800" b="0" i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狄利赫里定理</a:t>
            </a:r>
            <a:r>
              <a:rPr lang="en-US" altLang="zh-CN" sz="2800" b="0" i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altLang="zh-TW" sz="2800" dirty="0">
              <a:solidFill>
                <a:srgbClr val="000000"/>
              </a:solidFill>
              <a:latin typeface="Times New Roman" panose="02020603050405020304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chemeClr val="tx1"/>
              </a:solidFill>
              <a:latin typeface="Cambria Math"/>
              <a:cs typeface="Times New Roman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r>
              <a:rPr lang="en-US" altLang="zh-CN" sz="28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TW" sz="28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altLang="zh-TW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kumimoji="0" lang="en-US" altLang="zh-TW" sz="2800" b="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kumimoji="0" lang="en-US" altLang="zh-TW" sz="2800" b="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kumimoji="0" lang="en-US" altLang="zh-TW" sz="2800" b="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kumimoji="0" lang="en-US" altLang="zh-TW" sz="2800" b="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kumimoji="0" lang="en-US" altLang="zh-TW" sz="2800" b="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kumimoji="0" lang="en-US" altLang="zh-TW" sz="2800" b="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kumimoji="0" lang="en-US" altLang="zh-TW" sz="28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altLang="zh-CN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kumimoji="0" lang="zh-TW" altLang="en-US" sz="28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altLang="zh-CN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5E636C3-A315-5A44-AEB6-E49847757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B14B3-731A-4352-BC82-B1993596BD11}" type="slidenum">
              <a:rPr lang="zh-CN" altLang="en-US" smtClean="0"/>
              <a:pPr/>
              <a:t>47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36088677"/>
      </p:ext>
    </p:extLst>
  </p:cSld>
  <p:clrMapOvr>
    <a:masterClrMapping/>
  </p:clrMapOvr>
  <p:transition spd="med">
    <p:cut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25C303-6879-D547-8125-F07718E64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228602"/>
            <a:ext cx="10657633" cy="784225"/>
          </a:xfrm>
        </p:spPr>
        <p:txBody>
          <a:bodyPr/>
          <a:lstStyle/>
          <a:p>
            <a:r>
              <a:rPr lang="en-US" altLang="zh-CN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Convergence Issue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540E06A-412C-CE41-9E57-121FB374F2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376" y="1112869"/>
            <a:ext cx="11418776" cy="1740067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zh-TW" sz="28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  A period signal can be represented by Fourier series, if it has finite energy:</a:t>
            </a:r>
          </a:p>
          <a:p>
            <a:pPr marL="0" indent="0">
              <a:buNone/>
            </a:pPr>
            <a:endParaRPr lang="en-US" altLang="zh-TW" sz="28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r>
              <a:rPr lang="en-US" altLang="zh-CN" sz="28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TW" sz="28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altLang="zh-TW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kumimoji="0" lang="en-US" altLang="zh-TW" sz="2800" b="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kumimoji="0" lang="en-US" altLang="zh-TW" sz="2800" b="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kumimoji="0" lang="en-US" altLang="zh-TW" sz="2800" b="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kumimoji="0" lang="en-US" altLang="zh-TW" sz="2800" b="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kumimoji="0" lang="en-US" altLang="zh-TW" sz="2800" b="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kumimoji="0" lang="en-US" altLang="zh-TW" sz="2800" b="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kumimoji="0" lang="en-US" altLang="zh-TW" sz="28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altLang="zh-CN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kumimoji="0" lang="zh-TW" altLang="en-US" sz="28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altLang="zh-CN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5E636C3-A315-5A44-AEB6-E49847757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B14B3-731A-4352-BC82-B1993596BD11}" type="slidenum">
              <a:rPr lang="zh-CN" altLang="en-US" smtClean="0"/>
              <a:pPr/>
              <a:t>48</a:t>
            </a:fld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5C9B1B2-76ED-4248-8E73-880777AF52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646"/>
          <a:stretch/>
        </p:blipFill>
        <p:spPr>
          <a:xfrm>
            <a:off x="4850023" y="1628800"/>
            <a:ext cx="2278385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102150"/>
      </p:ext>
    </p:extLst>
  </p:cSld>
  <p:clrMapOvr>
    <a:masterClrMapping/>
  </p:clrMapOvr>
  <p:transition spd="med">
    <p:cut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25C303-6879-D547-8125-F07718E64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228602"/>
            <a:ext cx="10657633" cy="784225"/>
          </a:xfrm>
        </p:spPr>
        <p:txBody>
          <a:bodyPr/>
          <a:lstStyle/>
          <a:p>
            <a:r>
              <a:rPr lang="en-US" altLang="zh-CN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Convergence Issue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540E06A-412C-CE41-9E57-121FB374F2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376" y="1112869"/>
            <a:ext cx="11418776" cy="5302221"/>
          </a:xfrm>
        </p:spPr>
        <p:txBody>
          <a:bodyPr/>
          <a:lstStyle/>
          <a:p>
            <a:pPr marL="0" indent="0">
              <a:buNone/>
            </a:pPr>
            <a:r>
              <a:rPr lang="en-US" altLang="zh-TW" sz="28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Dirichlet’s condition</a:t>
            </a:r>
            <a:r>
              <a:rPr lang="zh-CN" altLang="en-US" sz="28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（狄利赫里条件）</a:t>
            </a:r>
            <a:endParaRPr lang="en-US" altLang="zh-TW" sz="28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TW" sz="28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TW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signal can be represented by Fourier series expansion, if</a:t>
            </a:r>
          </a:p>
          <a:p>
            <a:pPr marL="0" indent="0">
              <a:buNone/>
            </a:pPr>
            <a:r>
              <a:rPr lang="en-US" altLang="zh-TW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(1) it is </a:t>
            </a:r>
            <a:r>
              <a:rPr kumimoji="0" lang="en-US" altLang="zh-TW" sz="2800" kern="100" dirty="0">
                <a:solidFill>
                  <a:prstClr val="black"/>
                </a:solidFill>
                <a:latin typeface="Times New Roman"/>
                <a:ea typeface="標楷體"/>
              </a:rPr>
              <a:t>absolutely integrable, </a:t>
            </a:r>
            <a:endParaRPr lang="en-US" altLang="zh-TW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(2) it has </a:t>
            </a:r>
            <a:r>
              <a:rPr kumimoji="0" lang="en-US" altLang="zh-TW" sz="2800" kern="100" dirty="0">
                <a:solidFill>
                  <a:prstClr val="black"/>
                </a:solidFill>
                <a:latin typeface="Times New Roman"/>
                <a:ea typeface="標楷體"/>
              </a:rPr>
              <a:t>finite number of maxima &amp; minima in a period</a:t>
            </a:r>
            <a:endParaRPr lang="en-US" altLang="zh-TW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(3) it has </a:t>
            </a:r>
            <a:r>
              <a:rPr kumimoji="0" lang="en-US" altLang="zh-TW" sz="2800" kern="100" dirty="0">
                <a:solidFill>
                  <a:prstClr val="black"/>
                </a:solidFill>
                <a:latin typeface="Times New Roman"/>
                <a:ea typeface="標楷體"/>
              </a:rPr>
              <a:t>finite number of discontinuities in a period</a:t>
            </a:r>
            <a:endParaRPr lang="en-US" altLang="zh-TW" sz="2800" dirty="0">
              <a:solidFill>
                <a:schemeClr val="tx1"/>
              </a:solidFill>
              <a:latin typeface="Cambria Math"/>
              <a:cs typeface="Times New Roman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r>
              <a:rPr lang="en-US" altLang="zh-CN" sz="28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TW" sz="28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altLang="zh-TW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kumimoji="0" lang="en-US" altLang="zh-TW" sz="2800" b="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kumimoji="0" lang="en-US" altLang="zh-TW" sz="2800" b="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kumimoji="0" lang="en-US" altLang="zh-TW" sz="2800" b="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kumimoji="0" lang="en-US" altLang="zh-TW" sz="2800" b="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kumimoji="0" lang="en-US" altLang="zh-TW" sz="2800" b="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kumimoji="0" lang="en-US" altLang="zh-TW" sz="2800" b="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kumimoji="0" lang="en-US" altLang="zh-TW" sz="28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altLang="zh-CN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kumimoji="0" lang="zh-TW" altLang="en-US" sz="28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altLang="zh-CN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5E636C3-A315-5A44-AEB6-E49847757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B14B3-731A-4352-BC82-B1993596BD11}" type="slidenum">
              <a:rPr lang="zh-CN" altLang="en-US" smtClean="0"/>
              <a:pPr/>
              <a:t>49</a:t>
            </a:fld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2CE8CB5-01EC-4905-9A89-374A38807B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3952" y="2051695"/>
            <a:ext cx="2038350" cy="65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374983"/>
      </p:ext>
    </p:extLst>
  </p:cSld>
  <p:clrMapOvr>
    <a:masterClrMapping/>
  </p:clrMapOvr>
  <p:transition spd="med">
    <p:cut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25C303-6879-D547-8125-F07718E64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228602"/>
            <a:ext cx="10657633" cy="784225"/>
          </a:xfrm>
        </p:spPr>
        <p:txBody>
          <a:bodyPr/>
          <a:lstStyle/>
          <a:p>
            <a:r>
              <a:rPr lang="en-US" altLang="zh-CN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Time/Frequency Domain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540E06A-412C-CE41-9E57-121FB374F2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4618" y="1189946"/>
            <a:ext cx="11024002" cy="5117547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Time domain signal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Time domain analysis examines the amplitude vs. time characteristics of a measuring signal.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Time domain is how people tend to think that things work, but in many situations, signals in time domain can be complicated.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5E636C3-A315-5A44-AEB6-E49847757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B14B3-731A-4352-BC82-B1993596BD11}" type="slidenum">
              <a:rPr lang="zh-CN" altLang="en-US" smtClean="0"/>
              <a:pPr/>
              <a:t>5</a:t>
            </a:fld>
            <a:endParaRPr lang="zh-CN" altLang="en-US" dirty="0"/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D7630794-9450-4DB6-91C5-1EAFD5D9B225}"/>
              </a:ext>
            </a:extLst>
          </p:cNvPr>
          <p:cNvGrpSpPr/>
          <p:nvPr/>
        </p:nvGrpSpPr>
        <p:grpSpPr>
          <a:xfrm>
            <a:off x="3028014" y="2541183"/>
            <a:ext cx="5230989" cy="2415071"/>
            <a:chOff x="3129239" y="2979575"/>
            <a:chExt cx="5230989" cy="2415071"/>
          </a:xfrm>
        </p:grpSpPr>
        <p:pic>
          <p:nvPicPr>
            <p:cNvPr id="12" name="圖片 2">
              <a:extLst>
                <a:ext uri="{FF2B5EF4-FFF2-40B4-BE49-F238E27FC236}">
                  <a16:creationId xmlns:a16="http://schemas.microsoft.com/office/drawing/2014/main" id="{C4217633-9B54-4ECB-B67C-A19830C258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1339"/>
            <a:stretch/>
          </p:blipFill>
          <p:spPr>
            <a:xfrm>
              <a:off x="3129239" y="3314819"/>
              <a:ext cx="4916796" cy="2079827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文字方塊 3">
                  <a:extLst>
                    <a:ext uri="{FF2B5EF4-FFF2-40B4-BE49-F238E27FC236}">
                      <a16:creationId xmlns:a16="http://schemas.microsoft.com/office/drawing/2014/main" id="{8087B860-36B6-4BD8-ADEE-AECA3DDE236C}"/>
                    </a:ext>
                  </a:extLst>
                </p:cNvPr>
                <p:cNvSpPr txBox="1"/>
                <p:nvPr/>
              </p:nvSpPr>
              <p:spPr>
                <a:xfrm>
                  <a:off x="5671502" y="2979575"/>
                  <a:ext cx="1742365" cy="126193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zh-TW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  <a:cs typeface="+mn-cs"/>
                    </a:defRPr>
                  </a:lvl5pPr>
                  <a:lvl6pPr marL="2286000" algn="l" defTabSz="914400" rtl="0" eaLnBrk="1" latinLnBrk="0" hangingPunct="1">
                    <a:defRPr kumimoji="1" kern="1200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  <a:cs typeface="+mn-cs"/>
                    </a:defRPr>
                  </a:lvl6pPr>
                  <a:lvl7pPr marL="2743200" algn="l" defTabSz="914400" rtl="0" eaLnBrk="1" latinLnBrk="0" hangingPunct="1">
                    <a:defRPr kumimoji="1" kern="1200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  <a:cs typeface="+mn-cs"/>
                    </a:defRPr>
                  </a:lvl7pPr>
                  <a:lvl8pPr marL="3200400" algn="l" defTabSz="914400" rtl="0" eaLnBrk="1" latinLnBrk="0" hangingPunct="1">
                    <a:defRPr kumimoji="1" kern="1200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  <a:cs typeface="+mn-cs"/>
                    </a:defRPr>
                  </a:lvl8pPr>
                  <a:lvl9pPr marL="3657600" algn="l" defTabSz="914400" rtl="0" eaLnBrk="1" latinLnBrk="0" hangingPunct="1">
                    <a:defRPr kumimoji="1" kern="1200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  <a:cs typeface="+mn-cs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zh-TW" sz="2400" b="0" i="1" smtClean="0">
                            <a:latin typeface="Cambria Math"/>
                          </a:rPr>
                          <m:t>𝑥</m:t>
                        </m:r>
                        <m:r>
                          <a:rPr lang="en-US" altLang="zh-TW" sz="2400" b="0" i="1" smtClean="0">
                            <a:latin typeface="Cambria Math"/>
                          </a:rPr>
                          <m:t>(</m:t>
                        </m:r>
                        <m:r>
                          <a:rPr lang="en-US" altLang="zh-TW" sz="2400" b="0" i="1" smtClean="0">
                            <a:latin typeface="Cambria Math"/>
                          </a:rPr>
                          <m:t>𝑡</m:t>
                        </m:r>
                        <m:r>
                          <a:rPr lang="en-US" altLang="zh-TW" sz="2400" b="0" i="1" smtClean="0">
                            <a:latin typeface="Cambria Math"/>
                          </a:rPr>
                          <m:t>)</m:t>
                        </m:r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13" name="文字方塊 3">
                  <a:extLst>
                    <a:ext uri="{FF2B5EF4-FFF2-40B4-BE49-F238E27FC236}">
                      <a16:creationId xmlns:a16="http://schemas.microsoft.com/office/drawing/2014/main" id="{8087B860-36B6-4BD8-ADEE-AECA3DDE236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71502" y="2979575"/>
                  <a:ext cx="1742365" cy="1261933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文字方塊 11">
                  <a:extLst>
                    <a:ext uri="{FF2B5EF4-FFF2-40B4-BE49-F238E27FC236}">
                      <a16:creationId xmlns:a16="http://schemas.microsoft.com/office/drawing/2014/main" id="{8061C8BC-67BE-45E4-A832-9B2877572FFB}"/>
                    </a:ext>
                  </a:extLst>
                </p:cNvPr>
                <p:cNvSpPr txBox="1"/>
                <p:nvPr/>
              </p:nvSpPr>
              <p:spPr>
                <a:xfrm>
                  <a:off x="7630925" y="3794418"/>
                  <a:ext cx="729303" cy="126193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zh-TW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  <a:cs typeface="+mn-cs"/>
                    </a:defRPr>
                  </a:lvl5pPr>
                  <a:lvl6pPr marL="2286000" algn="l" defTabSz="914400" rtl="0" eaLnBrk="1" latinLnBrk="0" hangingPunct="1">
                    <a:defRPr kumimoji="1" kern="1200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  <a:cs typeface="+mn-cs"/>
                    </a:defRPr>
                  </a:lvl6pPr>
                  <a:lvl7pPr marL="2743200" algn="l" defTabSz="914400" rtl="0" eaLnBrk="1" latinLnBrk="0" hangingPunct="1">
                    <a:defRPr kumimoji="1" kern="1200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  <a:cs typeface="+mn-cs"/>
                    </a:defRPr>
                  </a:lvl7pPr>
                  <a:lvl8pPr marL="3200400" algn="l" defTabSz="914400" rtl="0" eaLnBrk="1" latinLnBrk="0" hangingPunct="1">
                    <a:defRPr kumimoji="1" kern="1200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  <a:cs typeface="+mn-cs"/>
                    </a:defRPr>
                  </a:lvl8pPr>
                  <a:lvl9pPr marL="3657600" algn="l" defTabSz="914400" rtl="0" eaLnBrk="1" latinLnBrk="0" hangingPunct="1">
                    <a:defRPr kumimoji="1" kern="1200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  <a:cs typeface="+mn-cs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zh-TW" sz="2400" b="0" i="1" smtClean="0">
                            <a:latin typeface="Cambria Math"/>
                          </a:rPr>
                          <m:t>𝑡</m:t>
                        </m:r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15" name="文字方塊 11">
                  <a:extLst>
                    <a:ext uri="{FF2B5EF4-FFF2-40B4-BE49-F238E27FC236}">
                      <a16:creationId xmlns:a16="http://schemas.microsoft.com/office/drawing/2014/main" id="{8061C8BC-67BE-45E4-A832-9B2877572F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30925" y="3794418"/>
                  <a:ext cx="729303" cy="1261933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" name="直接箭头连接符 6">
              <a:extLst>
                <a:ext uri="{FF2B5EF4-FFF2-40B4-BE49-F238E27FC236}">
                  <a16:creationId xmlns:a16="http://schemas.microsoft.com/office/drawing/2014/main" id="{FE9E5FE4-6B6A-478C-9C5A-91C1D9A782B9}"/>
                </a:ext>
              </a:extLst>
            </p:cNvPr>
            <p:cNvCxnSpPr/>
            <p:nvPr/>
          </p:nvCxnSpPr>
          <p:spPr bwMode="auto">
            <a:xfrm flipV="1">
              <a:off x="4954555" y="3498980"/>
              <a:ext cx="0" cy="1110342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 w="med" len="med"/>
            </a:ln>
          </p:spPr>
        </p:cxnSp>
        <p:cxnSp>
          <p:nvCxnSpPr>
            <p:cNvPr id="14" name="直接箭头连接符 13">
              <a:extLst>
                <a:ext uri="{FF2B5EF4-FFF2-40B4-BE49-F238E27FC236}">
                  <a16:creationId xmlns:a16="http://schemas.microsoft.com/office/drawing/2014/main" id="{A537F59B-7E59-4A14-BE56-987AEFE884B9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5368212" y="3648269"/>
              <a:ext cx="0" cy="961053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 w="med" len="med"/>
            </a:ln>
          </p:spPr>
        </p:cxnSp>
        <p:cxnSp>
          <p:nvCxnSpPr>
            <p:cNvPr id="16" name="直接箭头连接符 15">
              <a:extLst>
                <a:ext uri="{FF2B5EF4-FFF2-40B4-BE49-F238E27FC236}">
                  <a16:creationId xmlns:a16="http://schemas.microsoft.com/office/drawing/2014/main" id="{0B674924-6FC2-4EC6-BB25-C5BCC633DEC4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845559" y="4609322"/>
              <a:ext cx="0" cy="447029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3130499247"/>
      </p:ext>
    </p:extLst>
  </p:cSld>
  <p:clrMapOvr>
    <a:masterClrMapping/>
  </p:clrMapOvr>
  <p:transition spd="med">
    <p:cut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25C303-6879-D547-8125-F07718E64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228602"/>
            <a:ext cx="10657633" cy="784225"/>
          </a:xfrm>
        </p:spPr>
        <p:txBody>
          <a:bodyPr/>
          <a:lstStyle/>
          <a:p>
            <a:r>
              <a:rPr lang="en-US" altLang="zh-CN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Convergence Issue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540E06A-412C-CE41-9E57-121FB374F2B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79376" y="1112869"/>
                <a:ext cx="11418776" cy="530222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altLang="zh-TW" sz="2800" dirty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Dirichlet’s condition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altLang="zh-TW" sz="2800" dirty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    </a:t>
                </a:r>
                <a:r>
                  <a:rPr lang="en-US" altLang="zh-TW" sz="2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 signal can be represented by Fourier series expansion, if</a:t>
                </a:r>
              </a:p>
              <a:p>
                <a:pPr marL="0" indent="0">
                  <a:buNone/>
                </a:pPr>
                <a:r>
                  <a:rPr lang="en-US" altLang="zh-TW" sz="2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(1) it is </a:t>
                </a:r>
                <a:r>
                  <a:rPr kumimoji="0" lang="en-US" altLang="zh-TW" sz="2800" kern="100" dirty="0">
                    <a:solidFill>
                      <a:prstClr val="black"/>
                    </a:solidFill>
                    <a:latin typeface="Times New Roman"/>
                    <a:ea typeface="標楷體"/>
                  </a:rPr>
                  <a:t>absolutely integrable, </a:t>
                </a: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altLang="zh-TW" sz="2800" dirty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    The signal below can not be represented by Fourier series expansion: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      </m:t>
                      </m:r>
                      <m:r>
                        <a:rPr lang="en-US" altLang="zh-TW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altLang="zh-TW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dPr>
                        <m:e>
                          <m:r>
                            <a:rPr lang="en-US" altLang="zh-TW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TW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fPr>
                        <m:num>
                          <m:r>
                            <a:rPr lang="en-US" altLang="zh-TW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altLang="zh-TW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, 0&lt;</m:t>
                      </m:r>
                      <m:r>
                        <a:rPr lang="en-US" altLang="zh-TW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𝑡</m:t>
                      </m:r>
                      <m:r>
                        <a:rPr lang="en-US" altLang="zh-TW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itchFamily="18" charset="0"/>
                        </a:rPr>
                        <m:t>≤1</m:t>
                      </m:r>
                    </m:oMath>
                  </m:oMathPara>
                </a14:m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r>
                  <a:rPr lang="en-US" altLang="zh-CN" sz="2800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zh-TW" altLang="en-US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540E06A-412C-CE41-9E57-121FB374F2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9376" y="1112869"/>
                <a:ext cx="11418776" cy="5302221"/>
              </a:xfrm>
              <a:blipFill>
                <a:blip r:embed="rId3"/>
                <a:stretch>
                  <a:fillRect l="-1922" t="-20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5E636C3-A315-5A44-AEB6-E49847757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B14B3-731A-4352-BC82-B1993596BD11}" type="slidenum">
              <a:rPr lang="zh-CN" altLang="en-US" smtClean="0"/>
              <a:pPr/>
              <a:t>50</a:t>
            </a:fld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2CE8CB5-01EC-4905-9A89-374A38807B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3952" y="2051695"/>
            <a:ext cx="2038350" cy="65722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B049134-1626-4493-AED7-88B324B7E2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37590" y="3400981"/>
            <a:ext cx="7364965" cy="2914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024098"/>
      </p:ext>
    </p:extLst>
  </p:cSld>
  <p:clrMapOvr>
    <a:masterClrMapping/>
  </p:clrMapOvr>
  <p:transition spd="med">
    <p:cut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25C303-6879-D547-8125-F07718E64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228602"/>
            <a:ext cx="10657633" cy="784225"/>
          </a:xfrm>
        </p:spPr>
        <p:txBody>
          <a:bodyPr/>
          <a:lstStyle/>
          <a:p>
            <a:r>
              <a:rPr lang="en-US" altLang="zh-CN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Convergence Issue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540E06A-412C-CE41-9E57-121FB374F2B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79376" y="1112869"/>
                <a:ext cx="11418776" cy="530222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altLang="zh-TW" sz="2800" dirty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Dirichlet’s condition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altLang="zh-TW" sz="2800" dirty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    </a:t>
                </a:r>
                <a:r>
                  <a:rPr lang="en-US" altLang="zh-TW" sz="2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 signal can be represented by Fourier series expansion, if</a:t>
                </a:r>
              </a:p>
              <a:p>
                <a:pPr marL="0" indent="0">
                  <a:buNone/>
                </a:pPr>
                <a:r>
                  <a:rPr lang="en-US" altLang="zh-TW" sz="2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(2) it has </a:t>
                </a:r>
                <a:r>
                  <a:rPr kumimoji="0" lang="en-US" altLang="zh-TW" sz="2800" kern="100" dirty="0">
                    <a:solidFill>
                      <a:prstClr val="black"/>
                    </a:solidFill>
                    <a:latin typeface="Times New Roman"/>
                    <a:ea typeface="標楷體"/>
                  </a:rPr>
                  <a:t>finite number of maxima &amp; minima in a period</a:t>
                </a: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altLang="zh-TW" sz="2800" dirty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    The signal below can not be represented by Fourier series expansion: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      </m:t>
                      </m:r>
                      <m:r>
                        <a:rPr lang="en-US" altLang="zh-TW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altLang="zh-TW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dPr>
                        <m:e>
                          <m:r>
                            <a:rPr lang="en-US" altLang="zh-TW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TW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TW" sz="2800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sin</m:t>
                      </m:r>
                      <m:r>
                        <a:rPr lang="en-US" altLang="zh-TW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⁡(</m:t>
                      </m:r>
                      <m:f>
                        <m:fPr>
                          <m:ctrlPr>
                            <a:rPr lang="en-US" altLang="zh-TW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fPr>
                        <m:num>
                          <m:r>
                            <a:rPr lang="en-US" altLang="zh-TW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altLang="zh-CN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π</m:t>
                          </m:r>
                        </m:num>
                        <m:den>
                          <m:r>
                            <a:rPr lang="en-US" altLang="zh-TW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altLang="zh-TW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), 0&lt;</m:t>
                      </m:r>
                      <m:r>
                        <a:rPr lang="en-US" altLang="zh-TW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𝑡</m:t>
                      </m:r>
                      <m:r>
                        <a:rPr lang="en-US" altLang="zh-TW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itchFamily="18" charset="0"/>
                        </a:rPr>
                        <m:t>≤1</m:t>
                      </m:r>
                    </m:oMath>
                  </m:oMathPara>
                </a14:m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r>
                  <a:rPr lang="en-US" altLang="zh-CN" sz="2800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zh-TW" altLang="en-US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540E06A-412C-CE41-9E57-121FB374F2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9376" y="1112869"/>
                <a:ext cx="11418776" cy="5302221"/>
              </a:xfrm>
              <a:blipFill>
                <a:blip r:embed="rId3"/>
                <a:stretch>
                  <a:fillRect l="-1922" t="-20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5E636C3-A315-5A44-AEB6-E49847757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B14B3-731A-4352-BC82-B1993596BD11}" type="slidenum">
              <a:rPr lang="zh-CN" altLang="en-US" smtClean="0"/>
              <a:pPr/>
              <a:t>51</a:t>
            </a:fld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B0A06AC-3890-486E-9450-E1644B7DD7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7688" y="4012181"/>
            <a:ext cx="8496944" cy="2739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554132"/>
      </p:ext>
    </p:extLst>
  </p:cSld>
  <p:clrMapOvr>
    <a:masterClrMapping/>
  </p:clrMapOvr>
  <p:transition spd="med">
    <p:cut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25C303-6879-D547-8125-F07718E64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228602"/>
            <a:ext cx="10657633" cy="784225"/>
          </a:xfrm>
        </p:spPr>
        <p:txBody>
          <a:bodyPr/>
          <a:lstStyle/>
          <a:p>
            <a:r>
              <a:rPr lang="en-US" altLang="zh-CN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Convergence Issue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540E06A-412C-CE41-9E57-121FB374F2B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79376" y="1112869"/>
                <a:ext cx="11418776" cy="530222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altLang="zh-TW" sz="2800" dirty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Dirichlet’s condition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altLang="zh-TW" sz="2800" dirty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    </a:t>
                </a:r>
                <a:r>
                  <a:rPr lang="en-US" altLang="zh-TW" sz="2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 signal can be represented by Fourier series expansion, if</a:t>
                </a:r>
              </a:p>
              <a:p>
                <a:pPr marL="0" indent="0">
                  <a:buNone/>
                </a:pPr>
                <a:r>
                  <a:rPr lang="en-US" altLang="zh-TW" sz="2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(3) it has </a:t>
                </a:r>
                <a:r>
                  <a:rPr kumimoji="0" lang="en-US" altLang="zh-TW" sz="2800" kern="100" dirty="0">
                    <a:solidFill>
                      <a:prstClr val="black"/>
                    </a:solidFill>
                    <a:latin typeface="Times New Roman"/>
                    <a:ea typeface="標楷體"/>
                  </a:rPr>
                  <a:t>finite number of discontinuities in a period</a:t>
                </a:r>
              </a:p>
              <a:p>
                <a:pPr marL="0" indent="0">
                  <a:buNone/>
                </a:pPr>
                <a:endParaRPr lang="en-US" altLang="zh-TW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altLang="zh-TW" sz="2800" dirty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    The signal below can not be represented by Fourier series expansion: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      </m:t>
                      </m:r>
                      <m:r>
                        <a:rPr lang="en-US" altLang="zh-TW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altLang="zh-TW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dPr>
                        <m:e>
                          <m:r>
                            <a:rPr lang="en-US" altLang="zh-TW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TW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TW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sz="2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1</m:t>
                              </m:r>
                              <m:r>
                                <a:rPr lang="zh-CN" altLang="en-US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，</m:t>
                              </m:r>
                              <m:r>
                                <a:rPr lang="en-US" altLang="zh-CN" sz="2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 0</m:t>
                              </m:r>
                              <m:r>
                                <a:rPr lang="en-US" altLang="zh-CN" sz="2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itchFamily="18" charset="0"/>
                                </a:rPr>
                                <m:t>≤</m:t>
                              </m:r>
                              <m:r>
                                <a:rPr lang="en-US" altLang="zh-CN" sz="2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itchFamily="18" charset="0"/>
                                </a:rPr>
                                <m:t>𝑡</m:t>
                              </m:r>
                              <m:r>
                                <a:rPr lang="en-US" altLang="zh-CN" sz="2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itchFamily="18" charset="0"/>
                                </a:rPr>
                                <m:t>&lt;4</m:t>
                              </m:r>
                            </m:e>
                            <m:e>
                              <m:f>
                                <m:fPr>
                                  <m:type m:val="lin"/>
                                  <m:ctrlPr>
                                    <a:rPr lang="en-US" altLang="zh-TW" sz="28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TW" sz="28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zh-TW" sz="28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altLang="zh-TW" sz="2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,4</m:t>
                              </m:r>
                              <m:r>
                                <a:rPr lang="en-US" altLang="zh-CN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itchFamily="18" charset="0"/>
                                </a:rPr>
                                <m:t>≤</m:t>
                              </m:r>
                              <m:r>
                                <a:rPr lang="en-US" altLang="zh-CN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itchFamily="18" charset="0"/>
                                </a:rPr>
                                <m:t>𝑡</m:t>
                              </m:r>
                              <m:r>
                                <a:rPr lang="en-US" altLang="zh-CN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itchFamily="18" charset="0"/>
                                </a:rPr>
                                <m:t>&lt;6</m:t>
                              </m:r>
                            </m:e>
                            <m:e>
                              <m:f>
                                <m:fPr>
                                  <m:type m:val="noBar"/>
                                  <m:ctrlPr>
                                    <a:rPr lang="en-US" altLang="zh-TW" sz="28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</m:ctrlPr>
                                </m:fPr>
                                <m:num>
                                  <m:f>
                                    <m:fPr>
                                      <m:type m:val="lin"/>
                                      <m:ctrlPr>
                                        <a:rPr lang="en-US" altLang="zh-TW" sz="28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cs typeface="Times New Roman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TW" sz="28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cs typeface="Times New Roman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altLang="zh-TW" sz="28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cs typeface="Times New Roman" pitchFamily="18" charset="0"/>
                                        </a:rPr>
                                        <m:t>4</m:t>
                                      </m:r>
                                    </m:den>
                                  </m:f>
                                  <m:r>
                                    <a:rPr lang="en-US" altLang="zh-TW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  <m:t>,</m:t>
                                  </m:r>
                                  <m:r>
                                    <a:rPr lang="en-US" altLang="zh-TW" sz="28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  <m:t>6</m:t>
                                  </m:r>
                                  <m:r>
                                    <a:rPr lang="en-US" altLang="zh-CN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itchFamily="18" charset="0"/>
                                    </a:rPr>
                                    <m:t>≤</m:t>
                                  </m:r>
                                  <m:r>
                                    <a:rPr lang="en-US" altLang="zh-CN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itchFamily="18" charset="0"/>
                                    </a:rPr>
                                    <m:t>𝑡</m:t>
                                  </m:r>
                                  <m:r>
                                    <a:rPr lang="en-US" altLang="zh-CN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itchFamily="18" charset="0"/>
                                    </a:rPr>
                                    <m:t>&lt;7</m:t>
                                  </m:r>
                                </m:num>
                                <m:den>
                                  <m:r>
                                    <a:rPr lang="en-US" altLang="zh-TW" sz="28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  <m:t>⋮</m:t>
                                  </m:r>
                                </m:den>
                              </m:f>
                            </m:e>
                          </m:eqArr>
                        </m:e>
                      </m:d>
                    </m:oMath>
                  </m:oMathPara>
                </a14:m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r>
                  <a:rPr lang="en-US" altLang="zh-CN" sz="2800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zh-TW" altLang="en-US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540E06A-412C-CE41-9E57-121FB374F2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9376" y="1112869"/>
                <a:ext cx="11418776" cy="5302221"/>
              </a:xfrm>
              <a:blipFill>
                <a:blip r:embed="rId3"/>
                <a:stretch>
                  <a:fillRect l="-1922" t="-20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5E636C3-A315-5A44-AEB6-E49847757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B14B3-731A-4352-BC82-B1993596BD11}" type="slidenum">
              <a:rPr lang="zh-CN" altLang="en-US" smtClean="0"/>
              <a:pPr/>
              <a:t>52</a:t>
            </a:fld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AAA4939-5ACC-4F72-80D9-A7147B5461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1113" y="3425941"/>
            <a:ext cx="5037272" cy="3287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949589"/>
      </p:ext>
    </p:extLst>
  </p:cSld>
  <p:clrMapOvr>
    <a:masterClrMapping/>
  </p:clrMapOvr>
  <p:transition spd="med">
    <p:cut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25C303-6879-D547-8125-F07718E64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228602"/>
            <a:ext cx="10657633" cy="784225"/>
          </a:xfrm>
        </p:spPr>
        <p:txBody>
          <a:bodyPr/>
          <a:lstStyle/>
          <a:p>
            <a:r>
              <a:rPr lang="en-US" altLang="zh-CN" sz="3200" b="1" dirty="0">
                <a:solidFill>
                  <a:srgbClr val="527BB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Outline: </a:t>
            </a:r>
            <a:r>
              <a:rPr lang="en-US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Lecture 4: </a:t>
            </a:r>
            <a:r>
              <a:rPr lang="en-US" altLang="zh-CN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Fourier Series of Continuous-time Signals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540E06A-412C-CE41-9E57-121FB374F2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400" y="1639890"/>
            <a:ext cx="10213767" cy="4583110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Time/Frequency Domain</a:t>
            </a:r>
          </a:p>
          <a:p>
            <a:pPr marL="0" indent="0">
              <a:buNone/>
            </a:pPr>
            <a:endParaRPr lang="en-US" altLang="zh-CN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Response of LTI Systems to Exponential Signal</a:t>
            </a:r>
          </a:p>
          <a:p>
            <a:pPr marL="0" indent="0">
              <a:buNone/>
            </a:pPr>
            <a:endParaRPr lang="en-US" altLang="zh-CN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Fourier Series</a:t>
            </a:r>
          </a:p>
          <a:p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Fourier Series Representation</a:t>
            </a:r>
          </a:p>
          <a:p>
            <a:r>
              <a:rPr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Convergence Issue</a:t>
            </a:r>
          </a:p>
          <a:p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Fourier Series Properties</a:t>
            </a:r>
          </a:p>
          <a:p>
            <a:pPr marL="0" indent="0">
              <a:buNone/>
            </a:pPr>
            <a:endParaRPr lang="en-US" altLang="zh-C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5E636C3-A315-5A44-AEB6-E49847757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B14B3-731A-4352-BC82-B1993596BD11}" type="slidenum">
              <a:rPr lang="zh-CN" altLang="en-US" smtClean="0"/>
              <a:pPr/>
              <a:t>53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2263886"/>
      </p:ext>
    </p:extLst>
  </p:cSld>
  <p:clrMapOvr>
    <a:masterClrMapping/>
  </p:clrMapOvr>
  <p:transition spd="med">
    <p:cut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25C303-6879-D547-8125-F07718E64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228602"/>
            <a:ext cx="10657633" cy="784225"/>
          </a:xfrm>
        </p:spPr>
        <p:txBody>
          <a:bodyPr/>
          <a:lstStyle/>
          <a:p>
            <a:r>
              <a:rPr lang="en-US" altLang="zh-CN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Fourier Series Properties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540E06A-412C-CE41-9E57-121FB374F2B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79376" y="1112869"/>
                <a:ext cx="11418776" cy="5302221"/>
              </a:xfrm>
            </p:spPr>
            <p:txBody>
              <a:bodyPr/>
              <a:lstStyle/>
              <a:p>
                <a:pPr>
                  <a:buFont typeface="Arial" panose="020B0604020202020204" pitchFamily="34" charset="0"/>
                  <a:buChar char="•"/>
                </a:pPr>
                <a:r>
                  <a:rPr lang="en-US" altLang="zh-TW" sz="2800" dirty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    The following notation is used to indicate a signal, </a:t>
                </a:r>
                <a14:m>
                  <m:oMath xmlns:m="http://schemas.openxmlformats.org/officeDocument/2006/math">
                    <m:r>
                      <a:rPr lang="en-US" altLang="zh-TW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𝑥</m:t>
                    </m:r>
                    <m:r>
                      <a:rPr lang="en-US" altLang="zh-TW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(</m:t>
                    </m:r>
                    <m:r>
                      <a:rPr lang="en-US" altLang="zh-TW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𝑡</m:t>
                    </m:r>
                    <m:r>
                      <a:rPr lang="en-US" altLang="zh-TW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)</m:t>
                    </m:r>
                  </m:oMath>
                </a14:m>
                <a:r>
                  <a:rPr lang="en-US" altLang="zh-TW" sz="2800" dirty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, can be represented by Fourier series with the coefficients,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zh-TW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TW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zh-TW" sz="2800" dirty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. </a:t>
                </a:r>
              </a:p>
              <a:p>
                <a:pPr marL="0" indent="0">
                  <a:buNone/>
                </a:pPr>
                <a:endParaRPr lang="en-US" altLang="zh-TW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𝑥</m:t>
                      </m:r>
                      <m:r>
                        <a:rPr lang="en-US" altLang="zh-TW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(</m:t>
                      </m:r>
                      <m:r>
                        <a:rPr lang="en-US" altLang="zh-TW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𝑡</m:t>
                      </m:r>
                      <m:r>
                        <a:rPr lang="en-US" altLang="zh-TW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)</m:t>
                      </m:r>
                      <m:groupChr>
                        <m:groupChrPr>
                          <m:chr m:val="↔"/>
                          <m:vertJc m:val="bot"/>
                          <m:ctrlPr>
                            <a:rPr lang="en-US" altLang="zh-TW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altLang="zh-TW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𝐹</m:t>
                          </m:r>
                          <m:r>
                            <a:rPr lang="en-US" altLang="zh-TW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𝑆</m:t>
                          </m:r>
                        </m:e>
                      </m:groupChr>
                      <m:sSub>
                        <m:sSubPr>
                          <m:ctrlPr>
                            <a:rPr lang="en-US" altLang="zh-TW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r>
                  <a:rPr lang="en-US" altLang="zh-CN" sz="2800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zh-TW" altLang="en-US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540E06A-412C-CE41-9E57-121FB374F2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9376" y="1112869"/>
                <a:ext cx="11418776" cy="5302221"/>
              </a:xfrm>
              <a:blipFill>
                <a:blip r:embed="rId3"/>
                <a:stretch>
                  <a:fillRect l="-1762" t="-2071" r="-9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5E636C3-A315-5A44-AEB6-E49847757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B14B3-731A-4352-BC82-B1993596BD11}" type="slidenum">
              <a:rPr lang="zh-CN" altLang="en-US" smtClean="0"/>
              <a:pPr/>
              <a:t>54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4894509"/>
      </p:ext>
    </p:extLst>
  </p:cSld>
  <p:clrMapOvr>
    <a:masterClrMapping/>
  </p:clrMapOvr>
  <p:transition spd="med">
    <p:cut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25C303-6879-D547-8125-F07718E64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228602"/>
            <a:ext cx="10657633" cy="784225"/>
          </a:xfrm>
        </p:spPr>
        <p:txBody>
          <a:bodyPr/>
          <a:lstStyle/>
          <a:p>
            <a:r>
              <a:rPr lang="en-US" altLang="zh-CN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Fourier Series Properties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540E06A-412C-CE41-9E57-121FB374F2B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79376" y="1112869"/>
                <a:ext cx="11418776" cy="530222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altLang="zh-TW" sz="2800" b="1" dirty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Linearity</a:t>
                </a: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r>
                  <a:rPr lang="en-US" altLang="zh-TW" sz="2800" dirty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Assume :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altLang="zh-TW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𝑥</m:t>
                    </m:r>
                    <m:d>
                      <m:dPr>
                        <m:ctrlPr>
                          <a:rPr lang="en-US" altLang="zh-TW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dPr>
                      <m:e>
                        <m:r>
                          <a:rPr lang="en-US" altLang="zh-TW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𝑡</m:t>
                        </m:r>
                      </m:e>
                    </m:d>
                    <m:groupChr>
                      <m:groupChrPr>
                        <m:chr m:val="↔"/>
                        <m:vertJc m:val="bot"/>
                        <m:ctrlPr>
                          <a:rPr lang="en-US" altLang="zh-TW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altLang="zh-TW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𝐹</m:t>
                        </m:r>
                        <m:r>
                          <a:rPr lang="en-US" altLang="zh-TW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𝑆</m:t>
                        </m:r>
                      </m:e>
                    </m:groupChr>
                    <m:sSub>
                      <m:sSubPr>
                        <m:ctrlPr>
                          <a:rPr lang="en-US" altLang="zh-TW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zh-TW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TW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TW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altLang="zh-TW" sz="28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y</m:t>
                    </m:r>
                    <m:r>
                      <a:rPr lang="en-US" altLang="zh-TW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(</m:t>
                    </m:r>
                    <m:r>
                      <a:rPr lang="en-US" altLang="zh-TW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𝑡</m:t>
                    </m:r>
                    <m:r>
                      <a:rPr lang="en-US" altLang="zh-TW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)</m:t>
                    </m:r>
                    <m:groupChr>
                      <m:groupChrPr>
                        <m:chr m:val="↔"/>
                        <m:vertJc m:val="bot"/>
                        <m:ctrlPr>
                          <a:rPr lang="en-US" altLang="zh-TW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altLang="zh-TW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𝐹</m:t>
                        </m:r>
                        <m:r>
                          <a:rPr lang="en-US" altLang="zh-TW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𝑆</m:t>
                        </m:r>
                      </m:e>
                    </m:groupChr>
                    <m:sSub>
                      <m:sSubPr>
                        <m:ctrlPr>
                          <a:rPr lang="en-US" altLang="zh-TW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zh-TW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TW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zh-TW" sz="2800" dirty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,</a:t>
                </a:r>
              </a:p>
              <a:p>
                <a:pPr marL="0" indent="0" algn="ctr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r>
                  <a:rPr lang="en-US" altLang="zh-TW" sz="2800" dirty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Then:</a:t>
                </a:r>
              </a:p>
              <a:p>
                <a:pPr marL="0" indent="0" algn="ctr">
                  <a:buNone/>
                </a:pPr>
                <a:r>
                  <a:rPr lang="en-US" altLang="zh-TW" sz="2800" dirty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sz="28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Ax</m:t>
                    </m:r>
                    <m:d>
                      <m:dPr>
                        <m:ctrlPr>
                          <a:rPr lang="en-US" altLang="zh-TW" sz="2800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dPr>
                      <m:e>
                        <m:r>
                          <a:rPr lang="en-US" altLang="zh-TW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𝑡</m:t>
                        </m:r>
                      </m:e>
                    </m:d>
                    <m:r>
                      <a:rPr lang="en-US" altLang="zh-TW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+</m:t>
                    </m:r>
                    <m:r>
                      <a:rPr lang="en-US" altLang="zh-TW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𝐵𝑦</m:t>
                    </m:r>
                    <m:d>
                      <m:dPr>
                        <m:ctrlPr>
                          <a:rPr lang="en-US" altLang="zh-TW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dPr>
                      <m:e>
                        <m:r>
                          <a:rPr lang="en-US" altLang="zh-TW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𝑡</m:t>
                        </m:r>
                      </m:e>
                    </m:d>
                    <m:groupChr>
                      <m:groupChrPr>
                        <m:chr m:val="↔"/>
                        <m:vertJc m:val="bot"/>
                        <m:ctrlPr>
                          <a:rPr lang="en-US" altLang="zh-TW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altLang="zh-TW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𝐹</m:t>
                        </m:r>
                        <m:r>
                          <a:rPr lang="en-US" altLang="zh-TW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𝑆</m:t>
                        </m:r>
                      </m:e>
                    </m:groupChr>
                    <m:r>
                      <a:rPr lang="en-US" altLang="zh-TW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𝐴</m:t>
                    </m:r>
                    <m:sSub>
                      <m:sSubPr>
                        <m:ctrlPr>
                          <a:rPr lang="en-US" altLang="zh-TW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zh-TW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TW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TW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+</m:t>
                    </m:r>
                    <m:r>
                      <a:rPr lang="en-US" altLang="zh-TW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𝐵</m:t>
                    </m:r>
                    <m:sSub>
                      <m:sSubPr>
                        <m:ctrlPr>
                          <a:rPr lang="en-US" altLang="zh-TW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zh-TW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TW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r>
                  <a:rPr lang="en-US" altLang="zh-CN" sz="2800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zh-TW" altLang="en-US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540E06A-412C-CE41-9E57-121FB374F2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9376" y="1112869"/>
                <a:ext cx="11418776" cy="5302221"/>
              </a:xfrm>
              <a:blipFill>
                <a:blip r:embed="rId3"/>
                <a:stretch>
                  <a:fillRect l="-1922" t="-20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5E636C3-A315-5A44-AEB6-E49847757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B14B3-731A-4352-BC82-B1993596BD11}" type="slidenum">
              <a:rPr lang="zh-CN" altLang="en-US" smtClean="0"/>
              <a:pPr/>
              <a:t>55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67776309"/>
      </p:ext>
    </p:extLst>
  </p:cSld>
  <p:clrMapOvr>
    <a:masterClrMapping/>
  </p:clrMapOvr>
  <p:transition spd="med">
    <p:cut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25C303-6879-D547-8125-F07718E64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228602"/>
            <a:ext cx="10657633" cy="784225"/>
          </a:xfrm>
        </p:spPr>
        <p:txBody>
          <a:bodyPr/>
          <a:lstStyle/>
          <a:p>
            <a:r>
              <a:rPr lang="en-US" altLang="zh-CN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Fourier Series Properties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540E06A-412C-CE41-9E57-121FB374F2B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79376" y="1112869"/>
                <a:ext cx="11418776" cy="530222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altLang="zh-TW" sz="2800" b="1" dirty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Time shift</a:t>
                </a: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r>
                  <a:rPr lang="en-US" altLang="zh-TW" sz="2800" dirty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Assume :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altLang="zh-TW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dPr>
                        <m:e>
                          <m:r>
                            <a:rPr lang="en-US" altLang="zh-TW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𝑡</m:t>
                          </m:r>
                        </m:e>
                      </m:d>
                      <m:groupChr>
                        <m:groupChrPr>
                          <m:chr m:val="↔"/>
                          <m:vertJc m:val="bot"/>
                          <m:ctrlPr>
                            <a:rPr lang="en-US" altLang="zh-TW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altLang="zh-TW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𝐹</m:t>
                          </m:r>
                          <m:r>
                            <a:rPr lang="en-US" altLang="zh-TW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𝑆</m:t>
                          </m:r>
                        </m:e>
                      </m:groupChr>
                      <m:sSub>
                        <m:sSubPr>
                          <m:ctrlPr>
                            <a:rPr lang="en-US" altLang="zh-TW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zh-TW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, </m:t>
                      </m:r>
                      <m:r>
                        <a:rPr lang="en-US" altLang="zh-TW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altLang="zh-TW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dPr>
                        <m:e>
                          <m:r>
                            <a:rPr lang="en-US" altLang="zh-TW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TW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=</m:t>
                      </m:r>
                      <m:r>
                        <a:rPr lang="en-US" altLang="zh-TW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𝑥</m:t>
                      </m:r>
                      <m:r>
                        <a:rPr lang="en-US" altLang="zh-TW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(</m:t>
                      </m:r>
                      <m:r>
                        <a:rPr lang="en-US" altLang="zh-TW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𝑡</m:t>
                      </m:r>
                      <m:r>
                        <a:rPr lang="en-US" altLang="zh-TW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TW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zh-TW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TW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)</m:t>
                      </m:r>
                      <m:groupChr>
                        <m:groupChrPr>
                          <m:chr m:val="↔"/>
                          <m:vertJc m:val="bot"/>
                          <m:ctrlPr>
                            <a:rPr lang="en-US" altLang="zh-TW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altLang="zh-TW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𝐹</m:t>
                          </m:r>
                          <m:r>
                            <a:rPr lang="en-US" altLang="zh-TW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𝑆</m:t>
                          </m:r>
                        </m:e>
                      </m:groupChr>
                      <m:sSub>
                        <m:sSubPr>
                          <m:ctrlPr>
                            <a:rPr lang="en-US" altLang="zh-TW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TW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r>
                  <a:rPr lang="en-US" altLang="zh-TW" sz="2800" dirty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Then:</a:t>
                </a:r>
              </a:p>
              <a:p>
                <a:pPr marL="0" indent="0" algn="ctr">
                  <a:buNone/>
                </a:pPr>
                <a:r>
                  <a:rPr lang="en-US" altLang="zh-TW" sz="2800" dirty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zh-TW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TW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TW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=</m:t>
                    </m:r>
                    <m:f>
                      <m:fPr>
                        <m:ctrlPr>
                          <a:rPr lang="en-US" altLang="zh-TW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fPr>
                      <m:num>
                        <m:r>
                          <a:rPr lang="en-US" altLang="zh-TW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TW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𝑇</m:t>
                        </m:r>
                      </m:den>
                    </m:f>
                    <m:nary>
                      <m:naryPr>
                        <m:ctrlPr>
                          <a:rPr lang="en-US" altLang="zh-TW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TW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0</m:t>
                        </m:r>
                      </m:sub>
                      <m:sup>
                        <m:r>
                          <a:rPr lang="en-US" altLang="zh-TW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𝑇</m:t>
                        </m:r>
                      </m:sup>
                      <m:e>
                        <m:r>
                          <a:rPr lang="en-US" altLang="zh-TW" sz="2800" i="1">
                            <a:solidFill>
                              <a:schemeClr val="tx1"/>
                            </a:solidFill>
                            <a:latin typeface="Cambria Math"/>
                            <a:cs typeface="Times New Roman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n-US" altLang="zh-TW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800" i="1">
                                <a:solidFill>
                                  <a:schemeClr val="tx1"/>
                                </a:solidFill>
                                <a:latin typeface="Cambria Math"/>
                                <a:cs typeface="Times New Roman" pitchFamily="18" charset="0"/>
                              </a:rPr>
                              <m:t>𝑡</m:t>
                            </m:r>
                            <m:r>
                              <a:rPr lang="en-US" altLang="zh-TW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TW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altLang="zh-TW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  <m:sSup>
                          <m:sSupPr>
                            <m:ctrlPr>
                              <a:rPr lang="en-US" altLang="zh-CN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CN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r>
                              <a:rPr lang="en-US" altLang="zh-CN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𝑗𝑘</m:t>
                            </m:r>
                            <m:sSub>
                              <m:sSubPr>
                                <m:ctrlPr>
                                  <a:rPr lang="en-US" altLang="zh-CN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altLang="zh-CN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altLang="zh-CN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sup>
                        </m:sSup>
                        <m:r>
                          <a:rPr lang="en-US" altLang="zh-CN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𝑑𝑡</m:t>
                        </m:r>
                      </m:e>
                    </m:nary>
                  </m:oMath>
                </a14:m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 algn="ctr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fPr>
                        <m:num>
                          <m:r>
                            <a:rPr lang="en-US" altLang="zh-TW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𝑇</m:t>
                          </m:r>
                        </m:den>
                      </m:f>
                      <m:nary>
                        <m:naryPr>
                          <m:ctrlPr>
                            <a:rPr lang="en-US" altLang="zh-TW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TW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𝑇</m:t>
                          </m:r>
                        </m:sup>
                        <m:e>
                          <m:r>
                            <a:rPr lang="en-US" altLang="zh-TW" sz="2800" i="1">
                              <a:solidFill>
                                <a:schemeClr val="tx1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altLang="zh-TW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800" i="1">
                                  <a:solidFill>
                                    <a:schemeClr val="tx1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𝑡</m:t>
                              </m:r>
                            </m:e>
                          </m:d>
                          <m:sSup>
                            <m:sSupPr>
                              <m:ctrlPr>
                                <a:rPr lang="en-US" altLang="zh-CN" sz="2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𝑗𝑘</m:t>
                              </m:r>
                              <m:sSub>
                                <m:sSubPr>
                                  <m:ctrlPr>
                                    <a:rPr lang="en-US" altLang="zh-CN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𝑗𝑘</m:t>
                              </m:r>
                              <m:sSub>
                                <m:sSubPr>
                                  <m:ctrlPr>
                                    <a:rPr lang="en-US" altLang="zh-CN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28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altLang="zh-CN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sup>
                          </m:sSup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𝑑𝑡</m:t>
                          </m:r>
                        </m:e>
                      </m:nary>
                      <m:r>
                        <a:rPr lang="en-US" altLang="zh-CN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  <m:sSup>
                        <m:sSupPr>
                          <m:ctrlPr>
                            <a:rPr lang="en-US" altLang="zh-CN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CN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altLang="zh-CN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𝑗𝑘</m:t>
                          </m:r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altLang="zh-TW" sz="2800" dirty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    Time shift leads to unchanged amplitude and shifted phase.</a:t>
                </a: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r>
                  <a:rPr lang="en-US" altLang="zh-CN" sz="2800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zh-TW" altLang="en-US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540E06A-412C-CE41-9E57-121FB374F2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9376" y="1112869"/>
                <a:ext cx="11418776" cy="5302221"/>
              </a:xfrm>
              <a:blipFill>
                <a:blip r:embed="rId3"/>
                <a:stretch>
                  <a:fillRect l="-1922" t="-20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5E636C3-A315-5A44-AEB6-E49847757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B14B3-731A-4352-BC82-B1993596BD11}" type="slidenum">
              <a:rPr lang="zh-CN" altLang="en-US" smtClean="0"/>
              <a:pPr/>
              <a:t>56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7936215"/>
      </p:ext>
    </p:extLst>
  </p:cSld>
  <p:clrMapOvr>
    <a:masterClrMapping/>
  </p:clrMapOvr>
  <p:transition spd="med">
    <p:cut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25C303-6879-D547-8125-F07718E64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228602"/>
            <a:ext cx="10657633" cy="784225"/>
          </a:xfrm>
        </p:spPr>
        <p:txBody>
          <a:bodyPr/>
          <a:lstStyle/>
          <a:p>
            <a:r>
              <a:rPr lang="en-US" altLang="zh-CN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Fourier Series Properties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540E06A-412C-CE41-9E57-121FB374F2B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79376" y="1112869"/>
                <a:ext cx="11418776" cy="530222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altLang="zh-TW" sz="2800" b="1" dirty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Time reversal</a:t>
                </a: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r>
                  <a:rPr lang="en-US" altLang="zh-TW" sz="2800" dirty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Assume :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altLang="zh-TW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dPr>
                        <m:e>
                          <m:r>
                            <a:rPr lang="en-US" altLang="zh-TW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𝑡</m:t>
                          </m:r>
                        </m:e>
                      </m:d>
                      <m:groupChr>
                        <m:groupChrPr>
                          <m:chr m:val="↔"/>
                          <m:vertJc m:val="bot"/>
                          <m:ctrlPr>
                            <a:rPr lang="en-US" altLang="zh-TW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altLang="zh-TW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𝐹</m:t>
                          </m:r>
                          <m:r>
                            <a:rPr lang="en-US" altLang="zh-TW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𝑆</m:t>
                          </m:r>
                        </m:e>
                      </m:groupChr>
                      <m:sSub>
                        <m:sSubPr>
                          <m:ctrlPr>
                            <a:rPr lang="en-US" altLang="zh-TW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zh-TW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, </m:t>
                      </m:r>
                      <m:r>
                        <a:rPr lang="en-US" altLang="zh-TW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altLang="zh-TW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dPr>
                        <m:e>
                          <m:r>
                            <a:rPr lang="en-US" altLang="zh-TW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TW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=</m:t>
                      </m:r>
                      <m:r>
                        <a:rPr lang="en-US" altLang="zh-TW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𝑥</m:t>
                      </m:r>
                      <m:r>
                        <a:rPr lang="en-US" altLang="zh-TW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(−</m:t>
                      </m:r>
                      <m:r>
                        <a:rPr lang="en-US" altLang="zh-TW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𝑡</m:t>
                      </m:r>
                      <m:r>
                        <a:rPr lang="en-US" altLang="zh-TW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)</m:t>
                      </m:r>
                      <m:groupChr>
                        <m:groupChrPr>
                          <m:chr m:val="↔"/>
                          <m:vertJc m:val="bot"/>
                          <m:ctrlPr>
                            <a:rPr lang="en-US" altLang="zh-TW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altLang="zh-TW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𝐹</m:t>
                          </m:r>
                          <m:r>
                            <a:rPr lang="en-US" altLang="zh-TW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𝑆</m:t>
                          </m:r>
                        </m:e>
                      </m:groupChr>
                      <m:sSub>
                        <m:sSubPr>
                          <m:ctrlPr>
                            <a:rPr lang="en-US" altLang="zh-TW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TW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r>
                  <a:rPr lang="en-US" altLang="zh-TW" sz="2800" dirty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Then:</a:t>
                </a:r>
              </a:p>
              <a:p>
                <a:pPr marL="0" indent="0" algn="ctr">
                  <a:buNone/>
                </a:pPr>
                <a:r>
                  <a:rPr lang="en-US" altLang="zh-TW" sz="2800" dirty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zh-TW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TW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TW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=</m:t>
                    </m:r>
                    <m:f>
                      <m:fPr>
                        <m:ctrlPr>
                          <a:rPr lang="en-US" altLang="zh-TW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fPr>
                      <m:num>
                        <m:r>
                          <a:rPr lang="en-US" altLang="zh-TW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TW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𝑇</m:t>
                        </m:r>
                      </m:den>
                    </m:f>
                    <m:nary>
                      <m:naryPr>
                        <m:ctrlPr>
                          <a:rPr lang="en-US" altLang="zh-TW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TW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0</m:t>
                        </m:r>
                      </m:sub>
                      <m:sup>
                        <m:r>
                          <a:rPr lang="en-US" altLang="zh-TW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𝑇</m:t>
                        </m:r>
                      </m:sup>
                      <m:e>
                        <m:r>
                          <a:rPr lang="en-US" altLang="zh-TW" sz="2800" i="1">
                            <a:solidFill>
                              <a:schemeClr val="tx1"/>
                            </a:solidFill>
                            <a:latin typeface="Cambria Math"/>
                            <a:cs typeface="Times New Roman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n-US" altLang="zh-TW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−</m:t>
                            </m:r>
                            <m:r>
                              <a:rPr lang="en-US" altLang="zh-TW" sz="2800" i="1">
                                <a:solidFill>
                                  <a:schemeClr val="tx1"/>
                                </a:solidFill>
                                <a:latin typeface="Cambria Math"/>
                                <a:cs typeface="Times New Roman" pitchFamily="18" charset="0"/>
                              </a:rPr>
                              <m:t>𝑡</m:t>
                            </m:r>
                          </m:e>
                        </m:d>
                        <m:sSup>
                          <m:sSupPr>
                            <m:ctrlPr>
                              <a:rPr lang="en-US" altLang="zh-CN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CN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𝑗𝑘</m:t>
                            </m:r>
                            <m:sSub>
                              <m:sSubPr>
                                <m:ctrlPr>
                                  <a:rPr lang="en-US" altLang="zh-CN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altLang="zh-CN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altLang="zh-CN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sup>
                        </m:sSup>
                        <m:r>
                          <a:rPr lang="en-US" altLang="zh-CN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𝑑𝑡</m:t>
                        </m:r>
                      </m:e>
                    </m:nary>
                  </m:oMath>
                </a14:m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 algn="ctr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fPr>
                        <m:num>
                          <m:r>
                            <a:rPr lang="en-US" altLang="zh-TW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𝑇</m:t>
                          </m:r>
                        </m:den>
                      </m:f>
                      <m:nary>
                        <m:naryPr>
                          <m:ctrlPr>
                            <a:rPr lang="en-US" altLang="zh-TW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TW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𝑇</m:t>
                          </m:r>
                        </m:sup>
                        <m:e>
                          <m:r>
                            <a:rPr lang="en-US" altLang="zh-TW" sz="2800" i="1">
                              <a:solidFill>
                                <a:schemeClr val="tx1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altLang="zh-TW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800" i="1">
                                  <a:solidFill>
                                    <a:schemeClr val="tx1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𝑡</m:t>
                              </m:r>
                            </m:e>
                          </m:d>
                          <m:sSup>
                            <m:sSupPr>
                              <m:ctrlPr>
                                <a:rPr lang="en-US" altLang="zh-CN" sz="2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  <m:r>
                                <a:rPr lang="en-US" altLang="zh-CN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(−</m:t>
                              </m:r>
                              <m: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  <m:r>
                                <a:rPr lang="en-US" altLang="zh-CN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  <m:sSub>
                                <m:sSubPr>
                                  <m:ctrlPr>
                                    <a:rPr lang="en-US" altLang="zh-CN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sup>
                          </m:sSup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𝑑𝑡</m:t>
                          </m:r>
                        </m:e>
                      </m:nary>
                      <m:r>
                        <a:rPr lang="en-US" altLang="zh-CN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altLang="zh-CN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𝑥</m:t>
                      </m:r>
                      <m:r>
                        <a:rPr lang="en-US" altLang="zh-TW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(−</m:t>
                      </m:r>
                      <m:r>
                        <a:rPr lang="en-US" altLang="zh-TW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𝑡</m:t>
                      </m:r>
                      <m:r>
                        <a:rPr lang="en-US" altLang="zh-TW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)</m:t>
                      </m:r>
                      <m:groupChr>
                        <m:groupChrPr>
                          <m:chr m:val="↔"/>
                          <m:vertJc m:val="bot"/>
                          <m:ctrlPr>
                            <a:rPr lang="en-US" altLang="zh-TW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altLang="zh-TW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𝐹</m:t>
                          </m:r>
                          <m:r>
                            <a:rPr lang="en-US" altLang="zh-TW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𝑆</m:t>
                          </m:r>
                        </m:e>
                      </m:groupChr>
                      <m:sSub>
                        <m:sSubPr>
                          <m:ctrlPr>
                            <a:rPr lang="en-US" altLang="zh-TW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−</m:t>
                          </m:r>
                          <m:r>
                            <a:rPr lang="en-US" altLang="zh-TW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r>
                  <a:rPr lang="en-US" altLang="zh-CN" sz="2800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zh-TW" altLang="en-US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540E06A-412C-CE41-9E57-121FB374F2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9376" y="1112869"/>
                <a:ext cx="11418776" cy="5302221"/>
              </a:xfrm>
              <a:blipFill>
                <a:blip r:embed="rId3"/>
                <a:stretch>
                  <a:fillRect l="-1922" t="-20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5E636C3-A315-5A44-AEB6-E49847757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B14B3-731A-4352-BC82-B1993596BD11}" type="slidenum">
              <a:rPr lang="zh-CN" altLang="en-US" smtClean="0"/>
              <a:pPr/>
              <a:t>57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06405666"/>
      </p:ext>
    </p:extLst>
  </p:cSld>
  <p:clrMapOvr>
    <a:masterClrMapping/>
  </p:clrMapOvr>
  <p:transition spd="med">
    <p:cut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25C303-6879-D547-8125-F07718E64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228602"/>
            <a:ext cx="10657633" cy="784225"/>
          </a:xfrm>
        </p:spPr>
        <p:txBody>
          <a:bodyPr/>
          <a:lstStyle/>
          <a:p>
            <a:r>
              <a:rPr lang="en-US" altLang="zh-CN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Fourier Series Properties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540E06A-412C-CE41-9E57-121FB374F2B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7864" y="980728"/>
                <a:ext cx="11418776" cy="530222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altLang="zh-TW" sz="2800" b="1" dirty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Time scaling</a:t>
                </a: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r>
                  <a:rPr lang="en-US" altLang="zh-TW" sz="2800" dirty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Assume :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altLang="zh-TW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dPr>
                        <m:e>
                          <m:r>
                            <a:rPr lang="en-US" altLang="zh-TW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𝑡</m:t>
                          </m:r>
                        </m:e>
                      </m:d>
                      <m:groupChr>
                        <m:groupChrPr>
                          <m:chr m:val="↔"/>
                          <m:vertJc m:val="bot"/>
                          <m:ctrlPr>
                            <a:rPr lang="en-US" altLang="zh-TW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altLang="zh-TW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𝐹</m:t>
                          </m:r>
                          <m:r>
                            <a:rPr lang="en-US" altLang="zh-TW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𝑆</m:t>
                          </m:r>
                        </m:e>
                      </m:groupChr>
                      <m:sSub>
                        <m:sSubPr>
                          <m:ctrlPr>
                            <a:rPr lang="en-US" altLang="zh-TW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r>
                  <a:rPr lang="en-US" altLang="zh-TW" sz="2800" dirty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Then: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𝑥</m:t>
                      </m:r>
                      <m:r>
                        <a:rPr lang="en-US" altLang="zh-TW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(</m:t>
                      </m:r>
                      <m:r>
                        <a:rPr lang="zh-TW" altLang="en-US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𝛼</m:t>
                      </m:r>
                      <m:r>
                        <a:rPr lang="en-US" altLang="zh-TW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𝑡</m:t>
                      </m:r>
                      <m:r>
                        <a:rPr lang="en-US" altLang="zh-TW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)=</m:t>
                      </m:r>
                      <m:nary>
                        <m:naryPr>
                          <m:chr m:val="∑"/>
                          <m:ctrlP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=−</m:t>
                          </m:r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∞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𝑗𝑘</m:t>
                              </m:r>
                              <m:sSub>
                                <m:sSubPr>
                                  <m:ctrlPr>
                                    <a:rPr lang="en-US" altLang="zh-CN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zh-CN" altLang="en-US" sz="2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𝛼</m:t>
                              </m:r>
                              <m: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 algn="ctr">
                  <a:buNone/>
                </a:pPr>
                <a:endParaRPr lang="en-US" altLang="zh-TW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𝑥</m:t>
                      </m:r>
                      <m:r>
                        <a:rPr lang="en-US" altLang="zh-TW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(</m:t>
                      </m:r>
                      <m:r>
                        <a:rPr lang="zh-TW" altLang="en-US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𝛼</m:t>
                      </m:r>
                      <m:r>
                        <a:rPr lang="en-US" altLang="zh-TW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𝑡</m:t>
                      </m:r>
                      <m:r>
                        <a:rPr lang="en-US" altLang="zh-TW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)</m:t>
                      </m:r>
                      <m:groupChr>
                        <m:groupChrPr>
                          <m:chr m:val="↔"/>
                          <m:vertJc m:val="bot"/>
                          <m:ctrlPr>
                            <a:rPr lang="en-US" altLang="zh-TW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altLang="zh-TW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𝐹</m:t>
                          </m:r>
                          <m:r>
                            <a:rPr lang="en-US" altLang="zh-TW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𝑆</m:t>
                          </m:r>
                        </m:e>
                      </m:groupChr>
                      <m:sSub>
                        <m:sSubPr>
                          <m:ctrlPr>
                            <a:rPr lang="en-US" altLang="zh-TW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9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altLang="zh-TW" sz="2800" dirty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    Note that though Fourier series coefficients,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zh-TW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TW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zh-TW" sz="2800" dirty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, is unchanged, Fourier series representation is different, because each harmonic component is different: for </a:t>
                </a:r>
                <a14:m>
                  <m:oMath xmlns:m="http://schemas.openxmlformats.org/officeDocument/2006/math">
                    <m:r>
                      <a:rPr lang="en-US" altLang="zh-TW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𝑥</m:t>
                    </m:r>
                    <m:d>
                      <m:dPr>
                        <m:ctrlPr>
                          <a:rPr lang="en-US" altLang="zh-TW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dPr>
                      <m:e>
                        <m:r>
                          <a:rPr lang="en-US" altLang="zh-TW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altLang="zh-TW" sz="2800" dirty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, the harmonic frequency is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k</m:t>
                    </m:r>
                    <m:sSub>
                      <m:sSubPr>
                        <m:ctrlPr>
                          <a:rPr lang="en-US" altLang="zh-CN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zh-CN" alt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zh-CN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;</m:t>
                    </m:r>
                  </m:oMath>
                </a14:m>
                <a:r>
                  <a:rPr lang="en-US" altLang="zh-TW" sz="2800" dirty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 for </a:t>
                </a:r>
                <a14:m>
                  <m:oMath xmlns:m="http://schemas.openxmlformats.org/officeDocument/2006/math">
                    <m:r>
                      <a:rPr lang="en-US" altLang="zh-TW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𝑥</m:t>
                    </m:r>
                    <m:d>
                      <m:dPr>
                        <m:ctrlPr>
                          <a:rPr lang="en-US" altLang="zh-TW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dPr>
                      <m:e>
                        <m:r>
                          <a:rPr lang="zh-TW" altLang="en-US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𝛼</m:t>
                        </m:r>
                        <m:r>
                          <a:rPr lang="en-US" altLang="zh-TW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altLang="zh-TW" sz="2800" dirty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, it is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80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k</m:t>
                    </m:r>
                    <m:sSub>
                      <m:sSubPr>
                        <m:ctrlPr>
                          <a:rPr lang="en-US" altLang="zh-CN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zh-CN" alt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zh-CN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r>
                      <a:rPr lang="zh-CN" altLang="en-US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𝛼</m:t>
                    </m:r>
                  </m:oMath>
                </a14:m>
                <a:r>
                  <a:rPr lang="en-US" altLang="zh-TW" sz="2800" dirty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.</a:t>
                </a: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r>
                  <a:rPr lang="en-US" altLang="zh-CN" sz="2800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zh-TW" altLang="en-US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540E06A-412C-CE41-9E57-121FB374F2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7864" y="980728"/>
                <a:ext cx="11418776" cy="5302221"/>
              </a:xfrm>
              <a:blipFill>
                <a:blip r:embed="rId3"/>
                <a:stretch>
                  <a:fillRect l="-1922" t="-2069" r="-2189" b="-65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5E636C3-A315-5A44-AEB6-E49847757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B14B3-731A-4352-BC82-B1993596BD11}" type="slidenum">
              <a:rPr lang="zh-CN" altLang="en-US" smtClean="0"/>
              <a:pPr/>
              <a:t>58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89478864"/>
      </p:ext>
    </p:extLst>
  </p:cSld>
  <p:clrMapOvr>
    <a:masterClrMapping/>
  </p:clrMapOvr>
  <p:transition spd="med">
    <p:cut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25C303-6879-D547-8125-F07718E64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228602"/>
            <a:ext cx="10657633" cy="784225"/>
          </a:xfrm>
        </p:spPr>
        <p:txBody>
          <a:bodyPr/>
          <a:lstStyle/>
          <a:p>
            <a:r>
              <a:rPr lang="en-US" altLang="zh-CN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Fourier Series Properties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540E06A-412C-CE41-9E57-121FB374F2B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7864" y="1079107"/>
                <a:ext cx="11418776" cy="5158205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altLang="zh-TW" sz="2800" b="1" dirty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Multiplication</a:t>
                </a: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r>
                  <a:rPr lang="en-US" altLang="zh-TW" sz="2800" dirty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Assume :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altLang="zh-TW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dPr>
                        <m:e>
                          <m:r>
                            <a:rPr lang="en-US" altLang="zh-TW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𝑡</m:t>
                          </m:r>
                        </m:e>
                      </m:d>
                      <m:groupChr>
                        <m:groupChrPr>
                          <m:chr m:val="↔"/>
                          <m:vertJc m:val="bot"/>
                          <m:ctrlPr>
                            <a:rPr lang="en-US" altLang="zh-TW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altLang="zh-TW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𝐹</m:t>
                          </m:r>
                          <m:r>
                            <a:rPr lang="en-US" altLang="zh-TW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𝑆</m:t>
                          </m:r>
                        </m:e>
                      </m:groupChr>
                      <m:sSub>
                        <m:sSubPr>
                          <m:ctrlPr>
                            <a:rPr lang="en-US" altLang="zh-TW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zh-TW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US" altLang="zh-TW" sz="28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y</m:t>
                      </m:r>
                      <m:r>
                        <a:rPr lang="en-US" altLang="zh-TW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(</m:t>
                      </m:r>
                      <m:r>
                        <a:rPr lang="en-US" altLang="zh-TW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𝑡</m:t>
                      </m:r>
                      <m:r>
                        <a:rPr lang="en-US" altLang="zh-TW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)</m:t>
                      </m:r>
                      <m:groupChr>
                        <m:groupChrPr>
                          <m:chr m:val="↔"/>
                          <m:vertJc m:val="bot"/>
                          <m:ctrlPr>
                            <a:rPr lang="en-US" altLang="zh-TW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altLang="zh-TW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𝐹</m:t>
                          </m:r>
                          <m:r>
                            <a:rPr lang="en-US" altLang="zh-TW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𝑆</m:t>
                          </m:r>
                        </m:e>
                      </m:groupChr>
                      <m:sSub>
                        <m:sSubPr>
                          <m:ctrlPr>
                            <a:rPr lang="en-US" altLang="zh-TW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TW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𝑘</m:t>
                          </m:r>
                        </m:sub>
                      </m:sSub>
                      <m:r>
                        <m:rPr>
                          <m:nor/>
                        </m:rPr>
                        <a:rPr lang="en-US" altLang="zh-TW" sz="2800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m:t>,</m:t>
                      </m:r>
                    </m:oMath>
                  </m:oMathPara>
                </a14:m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r>
                  <a:rPr lang="en-US" altLang="zh-TW" sz="2800" dirty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Then: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TW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𝑘</m:t>
                          </m:r>
                        </m:sub>
                      </m:sSub>
                      <m:sSup>
                        <m:sSupPr>
                          <m:ctrlPr>
                            <a:rPr lang="en-US" altLang="zh-TW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pPr>
                        <m:e>
                          <m:r>
                            <a:rPr lang="en-US" altLang="zh-TW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TW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𝑗</m:t>
                          </m:r>
                          <m:sSub>
                            <m:sSubPr>
                              <m:ctrlPr>
                                <a:rPr lang="en-US" altLang="zh-TW" sz="2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𝑘</m:t>
                              </m:r>
                              <m:r>
                                <a:rPr lang="zh-TW" altLang="en-US" sz="2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zh-TW" sz="2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TW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altLang="zh-TW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altLang="zh-TW" sz="2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altLang="zh-TW" sz="2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TW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altLang="zh-TW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altLang="zh-TW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altLang="zh-TW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altLang="zh-TW" sz="28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cs typeface="Times New Roman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8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cs typeface="Times New Roman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altLang="zh-TW" sz="28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cs typeface="Times New Roman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sub>
                              </m:sSub>
                              <m:sSub>
                                <m:sSubPr>
                                  <m:ctrlPr>
                                    <a:rPr lang="en-US" altLang="zh-TW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altLang="zh-TW" sz="28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cs typeface="Times New Roman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8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cs typeface="Times New Roman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altLang="zh-TW" sz="28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cs typeface="Times New Roman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sub>
                              </m:sSub>
                            </m:e>
                          </m:nary>
                          <m:sSup>
                            <m:sSupPr>
                              <m:ctrlPr>
                                <a:rPr lang="en-US" altLang="zh-TW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TW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𝑗</m:t>
                              </m:r>
                              <m:sSub>
                                <m:sSubPr>
                                  <m:ctrlPr>
                                    <a:rPr lang="en-US" altLang="zh-TW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8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altLang="zh-TW" sz="280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cs typeface="Times New Roman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8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cs typeface="Times New Roman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altLang="zh-TW" sz="28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cs typeface="Times New Roman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altLang="zh-TW" sz="28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altLang="zh-TW" sz="28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cs typeface="Times New Roman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8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cs typeface="Times New Roman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altLang="zh-TW" sz="28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cs typeface="Times New Roman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altLang="zh-TW" sz="28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  <m:t>)</m:t>
                                  </m:r>
                                  <m:r>
                                    <a:rPr lang="zh-TW" altLang="en-US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zh-TW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altLang="zh-TW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𝑡</m:t>
                              </m:r>
                            </m:sup>
                          </m:sSup>
                        </m:e>
                      </m:nary>
                      <m:r>
                        <a:rPr lang="en-US" altLang="zh-TW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TW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TW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TW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=</m:t>
                      </m:r>
                      <m:r>
                        <a:rPr lang="en-US" altLang="zh-TW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𝑘</m:t>
                      </m:r>
                    </m:oMath>
                  </m:oMathPara>
                </a14:m>
                <a:endParaRPr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r>
                  <a:rPr lang="en-US" altLang="zh-TW" sz="2800" dirty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zh-TW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zh-TW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=</m:t>
                    </m:r>
                    <m:r>
                      <a:rPr lang="en-US" altLang="zh-TW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𝑙</m:t>
                    </m:r>
                    <m:r>
                      <a:rPr lang="en-US" altLang="zh-TW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TW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zh-TW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zh-TW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2</m:t>
                        </m:r>
                      </m:sub>
                    </m:sSub>
                    <m:r>
                      <a:rPr lang="en-US" altLang="zh-TW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=</m:t>
                    </m:r>
                    <m:r>
                      <a:rPr lang="en-US" altLang="zh-TW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𝑘</m:t>
                    </m:r>
                    <m:r>
                      <a:rPr lang="en-US" altLang="zh-TW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−</m:t>
                    </m:r>
                    <m:r>
                      <a:rPr lang="en-US" altLang="zh-TW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𝑙</m:t>
                    </m:r>
                    <m:r>
                      <a:rPr lang="en-US" altLang="zh-TW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:</m:t>
                    </m:r>
                  </m:oMath>
                </a14:m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8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x</m:t>
                      </m:r>
                      <m:d>
                        <m:dPr>
                          <m:ctrlPr>
                            <a:rPr lang="en-US" altLang="zh-TW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dPr>
                        <m:e>
                          <m:r>
                            <a:rPr lang="en-US" altLang="zh-TW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TW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altLang="zh-TW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dPr>
                        <m:e>
                          <m:r>
                            <a:rPr lang="en-US" altLang="zh-TW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𝑡</m:t>
                          </m:r>
                        </m:e>
                      </m:d>
                      <m:groupChr>
                        <m:groupChrPr>
                          <m:chr m:val="↔"/>
                          <m:vertJc m:val="bot"/>
                          <m:ctrlPr>
                            <a:rPr lang="en-US" altLang="zh-TW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altLang="zh-TW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𝐹</m:t>
                          </m:r>
                          <m:r>
                            <a:rPr lang="en-US" altLang="zh-TW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𝑆</m:t>
                          </m:r>
                        </m:e>
                      </m:groupChr>
                      <m:sSub>
                        <m:sSubPr>
                          <m:ctrlPr>
                            <a:rPr lang="en-US" altLang="zh-TW" sz="28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TW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zh-TW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TW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𝑙</m:t>
                          </m:r>
                          <m:r>
                            <a:rPr lang="en-US" altLang="zh-TW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=−∞</m:t>
                          </m:r>
                        </m:sub>
                        <m:sup>
                          <m:r>
                            <a:rPr lang="en-US" altLang="zh-TW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itchFamily="18" charset="0"/>
                            </a:rPr>
                            <m:t>∞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TW" sz="2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TW" sz="2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𝑙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TW" sz="2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TW" sz="2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𝑘</m:t>
                              </m:r>
                              <m:r>
                                <a:rPr lang="en-US" altLang="zh-TW" sz="2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−</m:t>
                              </m:r>
                              <m:r>
                                <a:rPr lang="en-US" altLang="zh-TW" sz="2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𝑙</m:t>
                              </m:r>
                            </m:sub>
                          </m:sSub>
                        </m:e>
                      </m:nary>
                      <m:r>
                        <a:rPr lang="en-US" altLang="zh-TW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zh-TW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altLang="zh-TW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TW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9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r>
                  <a:rPr lang="en-US" altLang="zh-CN" sz="2800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zh-TW" altLang="en-US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540E06A-412C-CE41-9E57-121FB374F2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7864" y="1079107"/>
                <a:ext cx="11418776" cy="5158205"/>
              </a:xfrm>
              <a:blipFill>
                <a:blip r:embed="rId3"/>
                <a:stretch>
                  <a:fillRect l="-1922" t="-20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5E636C3-A315-5A44-AEB6-E49847757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B14B3-731A-4352-BC82-B1993596BD11}" type="slidenum">
              <a:rPr lang="zh-CN" altLang="en-US" smtClean="0"/>
              <a:pPr/>
              <a:t>59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93159711"/>
      </p:ext>
    </p:extLst>
  </p:cSld>
  <p:clrMapOvr>
    <a:masterClrMapping/>
  </p:clrMapOvr>
  <p:transition spd="med">
    <p:cut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25C303-6879-D547-8125-F07718E64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228602"/>
            <a:ext cx="10657633" cy="784225"/>
          </a:xfrm>
        </p:spPr>
        <p:txBody>
          <a:bodyPr/>
          <a:lstStyle/>
          <a:p>
            <a:r>
              <a:rPr lang="en-US" altLang="zh-CN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Time/Frequency Domain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540E06A-412C-CE41-9E57-121FB374F2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4618" y="1189947"/>
            <a:ext cx="8224819" cy="448577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Time domain signal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5E636C3-A315-5A44-AEB6-E49847757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B14B3-731A-4352-BC82-B1993596BD11}" type="slidenum">
              <a:rPr lang="zh-CN" altLang="en-US" smtClean="0"/>
              <a:pPr/>
              <a:t>6</a:t>
            </a:fld>
            <a:endParaRPr lang="zh-CN" altLang="en-US" dirty="0"/>
          </a:p>
        </p:txBody>
      </p:sp>
      <p:sp>
        <p:nvSpPr>
          <p:cNvPr id="19" name="内容占位符 2">
            <a:extLst>
              <a:ext uri="{FF2B5EF4-FFF2-40B4-BE49-F238E27FC236}">
                <a16:creationId xmlns:a16="http://schemas.microsoft.com/office/drawing/2014/main" id="{FDAD7650-ACA4-4DD2-B406-CACBC1CADA3E}"/>
              </a:ext>
            </a:extLst>
          </p:cNvPr>
          <p:cNvSpPr txBox="1">
            <a:spLocks/>
          </p:cNvSpPr>
          <p:nvPr/>
        </p:nvSpPr>
        <p:spPr bwMode="auto">
          <a:xfrm>
            <a:off x="564618" y="5122937"/>
            <a:ext cx="9696034" cy="134208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45720" rIns="0" bIns="45720" numCol="1" anchor="t" anchorCtr="0" compatLnSpc="1"/>
          <a:lstStyle>
            <a:lvl1pPr marL="51435" indent="-51435" algn="l" rtl="0" eaLnBrk="0" fontAlgn="base" hangingPunct="0">
              <a:lnSpc>
                <a:spcPct val="90000"/>
              </a:lnSpc>
              <a:spcBef>
                <a:spcPts val="675"/>
              </a:spcBef>
              <a:spcAft>
                <a:spcPts val="115"/>
              </a:spcAft>
              <a:buClr>
                <a:srgbClr val="0B4DA2"/>
              </a:buClr>
              <a:buSzPct val="100000"/>
              <a:buFont typeface="Calibri" panose="020F0502020204030204" pitchFamily="34" charset="0"/>
              <a:buChar char=" "/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1pPr>
            <a:lvl2pPr marL="216535" indent="-104775" algn="l" rtl="0" eaLnBrk="0" fontAlgn="base" hangingPunct="0">
              <a:lnSpc>
                <a:spcPct val="90000"/>
              </a:lnSpc>
              <a:spcBef>
                <a:spcPts val="115"/>
              </a:spcBef>
              <a:spcAft>
                <a:spcPts val="225"/>
              </a:spcAft>
              <a:buClr>
                <a:srgbClr val="0B4DA2"/>
              </a:buClr>
              <a:buSzPct val="100000"/>
              <a:buFont typeface="Calibri" panose="020F0502020204030204" pitchFamily="34" charset="0"/>
              <a:buChar char="◦"/>
              <a:defRPr sz="975">
                <a:solidFill>
                  <a:srgbClr val="404040"/>
                </a:solidFill>
                <a:latin typeface="+mn-lt"/>
                <a:ea typeface="+mn-ea"/>
              </a:defRPr>
            </a:lvl2pPr>
            <a:lvl3pPr marL="318135" indent="-102235" algn="l" rtl="0" eaLnBrk="0" fontAlgn="base" hangingPunct="0">
              <a:lnSpc>
                <a:spcPct val="90000"/>
              </a:lnSpc>
              <a:spcBef>
                <a:spcPts val="115"/>
              </a:spcBef>
              <a:spcAft>
                <a:spcPts val="225"/>
              </a:spcAft>
              <a:buClr>
                <a:srgbClr val="0B4DA2"/>
              </a:buClr>
              <a:buSzPct val="100000"/>
              <a:buFont typeface="Calibri" panose="020F0502020204030204" pitchFamily="34" charset="0"/>
              <a:buChar char="◦"/>
              <a:defRPr sz="750">
                <a:solidFill>
                  <a:srgbClr val="404040"/>
                </a:solidFill>
                <a:latin typeface="+mn-lt"/>
                <a:ea typeface="+mn-ea"/>
              </a:defRPr>
            </a:lvl3pPr>
            <a:lvl4pPr marL="420370" indent="-102235" algn="l" rtl="0" eaLnBrk="0" fontAlgn="base" hangingPunct="0">
              <a:lnSpc>
                <a:spcPct val="90000"/>
              </a:lnSpc>
              <a:spcBef>
                <a:spcPts val="115"/>
              </a:spcBef>
              <a:spcAft>
                <a:spcPts val="225"/>
              </a:spcAft>
              <a:buClr>
                <a:srgbClr val="0B4DA2"/>
              </a:buClr>
              <a:buSzPct val="100000"/>
              <a:buFont typeface="Calibri" panose="020F0502020204030204" pitchFamily="34" charset="0"/>
              <a:buChar char="◦"/>
              <a:defRPr sz="750">
                <a:solidFill>
                  <a:srgbClr val="404040"/>
                </a:solidFill>
                <a:latin typeface="+mn-lt"/>
                <a:ea typeface="+mn-ea"/>
              </a:defRPr>
            </a:lvl4pPr>
            <a:lvl5pPr marL="523875" indent="-104775" algn="l" rtl="0" eaLnBrk="0" fontAlgn="base" hangingPunct="0">
              <a:lnSpc>
                <a:spcPct val="90000"/>
              </a:lnSpc>
              <a:spcBef>
                <a:spcPts val="115"/>
              </a:spcBef>
              <a:spcAft>
                <a:spcPts val="225"/>
              </a:spcAft>
              <a:buClr>
                <a:srgbClr val="0B4DA2"/>
              </a:buClr>
              <a:buSzPct val="100000"/>
              <a:buFont typeface="Calibri" panose="020F0502020204030204" pitchFamily="34" charset="0"/>
              <a:buChar char="◦"/>
              <a:defRPr sz="750">
                <a:solidFill>
                  <a:srgbClr val="404040"/>
                </a:solidFill>
                <a:latin typeface="+mn-lt"/>
                <a:ea typeface="+mn-ea"/>
              </a:defRPr>
            </a:lvl5pPr>
            <a:lvl6pPr marL="866775" indent="-104775" algn="l" rtl="0" fontAlgn="base">
              <a:lnSpc>
                <a:spcPct val="90000"/>
              </a:lnSpc>
              <a:spcBef>
                <a:spcPts val="115"/>
              </a:spcBef>
              <a:spcAft>
                <a:spcPts val="225"/>
              </a:spcAft>
              <a:buClr>
                <a:srgbClr val="0B4DA2"/>
              </a:buClr>
              <a:buSzPct val="100000"/>
              <a:buFont typeface="Calibri" panose="020F0502020204030204" pitchFamily="34" charset="0"/>
              <a:buChar char="◦"/>
              <a:defRPr sz="750">
                <a:solidFill>
                  <a:srgbClr val="404040"/>
                </a:solidFill>
                <a:latin typeface="+mn-lt"/>
                <a:ea typeface="+mn-ea"/>
              </a:defRPr>
            </a:lvl6pPr>
            <a:lvl7pPr marL="1209675" indent="-104775" algn="l" rtl="0" fontAlgn="base">
              <a:lnSpc>
                <a:spcPct val="90000"/>
              </a:lnSpc>
              <a:spcBef>
                <a:spcPts val="115"/>
              </a:spcBef>
              <a:spcAft>
                <a:spcPts val="225"/>
              </a:spcAft>
              <a:buClr>
                <a:srgbClr val="0B4DA2"/>
              </a:buClr>
              <a:buSzPct val="100000"/>
              <a:buFont typeface="Calibri" panose="020F0502020204030204" pitchFamily="34" charset="0"/>
              <a:buChar char="◦"/>
              <a:defRPr sz="750">
                <a:solidFill>
                  <a:srgbClr val="404040"/>
                </a:solidFill>
                <a:latin typeface="+mn-lt"/>
                <a:ea typeface="+mn-ea"/>
              </a:defRPr>
            </a:lvl7pPr>
            <a:lvl8pPr marL="1552575" indent="-104775" algn="l" rtl="0" fontAlgn="base">
              <a:lnSpc>
                <a:spcPct val="90000"/>
              </a:lnSpc>
              <a:spcBef>
                <a:spcPts val="115"/>
              </a:spcBef>
              <a:spcAft>
                <a:spcPts val="225"/>
              </a:spcAft>
              <a:buClr>
                <a:srgbClr val="0B4DA2"/>
              </a:buClr>
              <a:buSzPct val="100000"/>
              <a:buFont typeface="Calibri" panose="020F0502020204030204" pitchFamily="34" charset="0"/>
              <a:buChar char="◦"/>
              <a:defRPr sz="750">
                <a:solidFill>
                  <a:srgbClr val="404040"/>
                </a:solidFill>
                <a:latin typeface="+mn-lt"/>
                <a:ea typeface="+mn-ea"/>
              </a:defRPr>
            </a:lvl8pPr>
            <a:lvl9pPr marL="1895475" indent="-104775" algn="l" rtl="0" fontAlgn="base">
              <a:lnSpc>
                <a:spcPct val="90000"/>
              </a:lnSpc>
              <a:spcBef>
                <a:spcPts val="115"/>
              </a:spcBef>
              <a:spcAft>
                <a:spcPts val="225"/>
              </a:spcAft>
              <a:buClr>
                <a:srgbClr val="0B4DA2"/>
              </a:buClr>
              <a:buSzPct val="100000"/>
              <a:buFont typeface="Calibri" panose="020F0502020204030204" pitchFamily="34" charset="0"/>
              <a:buChar char="◦"/>
              <a:defRPr sz="750">
                <a:solidFill>
                  <a:srgbClr val="404040"/>
                </a:solidFill>
                <a:latin typeface="+mn-lt"/>
                <a:ea typeface="+mn-ea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altLang="zh-CN" sz="2800" kern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We can easily 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observe</a:t>
            </a:r>
            <a:r>
              <a:rPr lang="en-US" altLang="zh-CN" sz="2800" kern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the loudness of a sound, but what else?</a:t>
            </a:r>
          </a:p>
          <a:p>
            <a:pPr marL="111760" lvl="1" indent="0">
              <a:buNone/>
            </a:pPr>
            <a:r>
              <a:rPr lang="en-US" altLang="zh-CN" sz="2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- Whose voice is this?</a:t>
            </a:r>
          </a:p>
          <a:p>
            <a:pPr marL="111760" lvl="1" indent="0">
              <a:buNone/>
            </a:pPr>
            <a:r>
              <a:rPr lang="en-US" altLang="zh-CN" sz="2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- How much is the noise?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 kern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 kern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 kern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Calibri" panose="020F0502020204030204" pitchFamily="34" charset="0"/>
              <a:buNone/>
            </a:pPr>
            <a:endParaRPr lang="en-US" altLang="zh-CN" sz="2800" kern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CFF921A1-CFEE-41F4-829F-68550062A945}"/>
              </a:ext>
            </a:extLst>
          </p:cNvPr>
          <p:cNvGrpSpPr/>
          <p:nvPr/>
        </p:nvGrpSpPr>
        <p:grpSpPr>
          <a:xfrm>
            <a:off x="4448785" y="1286168"/>
            <a:ext cx="7094621" cy="3563428"/>
            <a:chOff x="4532761" y="1255056"/>
            <a:chExt cx="7094621" cy="3563428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5FF2230F-A334-463C-83AB-4DEFD6BA4CD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631" b="50000"/>
            <a:stretch/>
          </p:blipFill>
          <p:spPr bwMode="auto">
            <a:xfrm>
              <a:off x="4532761" y="1638524"/>
              <a:ext cx="7094621" cy="31799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内容占位符 2">
              <a:extLst>
                <a:ext uri="{FF2B5EF4-FFF2-40B4-BE49-F238E27FC236}">
                  <a16:creationId xmlns:a16="http://schemas.microsoft.com/office/drawing/2014/main" id="{1FEA95C6-50E7-4CDA-9ED7-9BECD5967D8F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5989216" y="1255056"/>
              <a:ext cx="4834697" cy="4485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vert="horz" wrap="square" lIns="0" tIns="45720" rIns="0" bIns="45720" numCol="1" anchor="t" anchorCtr="0" compatLnSpc="1"/>
            <a:lstStyle>
              <a:lvl1pPr marL="51435" indent="-51435" algn="l" rtl="0" eaLnBrk="0" fontAlgn="base" hangingPunct="0">
                <a:lnSpc>
                  <a:spcPct val="90000"/>
                </a:lnSpc>
                <a:spcBef>
                  <a:spcPts val="675"/>
                </a:spcBef>
                <a:spcAft>
                  <a:spcPts val="115"/>
                </a:spcAft>
                <a:buClr>
                  <a:srgbClr val="0B4DA2"/>
                </a:buClr>
                <a:buSzPct val="100000"/>
                <a:buFont typeface="Calibri" panose="020F0502020204030204" pitchFamily="34" charset="0"/>
                <a:buChar char=" "/>
                <a:defRPr sz="2400">
                  <a:solidFill>
                    <a:srgbClr val="404040"/>
                  </a:solidFill>
                  <a:latin typeface="+mn-lt"/>
                  <a:ea typeface="+mn-ea"/>
                  <a:cs typeface="+mn-cs"/>
                </a:defRPr>
              </a:lvl1pPr>
              <a:lvl2pPr marL="216535" indent="-104775" algn="l" rtl="0" eaLnBrk="0" fontAlgn="base" hangingPunct="0">
                <a:lnSpc>
                  <a:spcPct val="90000"/>
                </a:lnSpc>
                <a:spcBef>
                  <a:spcPts val="115"/>
                </a:spcBef>
                <a:spcAft>
                  <a:spcPts val="225"/>
                </a:spcAft>
                <a:buClr>
                  <a:srgbClr val="0B4DA2"/>
                </a:buClr>
                <a:buSzPct val="100000"/>
                <a:buFont typeface="Calibri" panose="020F0502020204030204" pitchFamily="34" charset="0"/>
                <a:buChar char="◦"/>
                <a:defRPr sz="975">
                  <a:solidFill>
                    <a:srgbClr val="404040"/>
                  </a:solidFill>
                  <a:latin typeface="+mn-lt"/>
                  <a:ea typeface="+mn-ea"/>
                </a:defRPr>
              </a:lvl2pPr>
              <a:lvl3pPr marL="318135" indent="-102235" algn="l" rtl="0" eaLnBrk="0" fontAlgn="base" hangingPunct="0">
                <a:lnSpc>
                  <a:spcPct val="90000"/>
                </a:lnSpc>
                <a:spcBef>
                  <a:spcPts val="115"/>
                </a:spcBef>
                <a:spcAft>
                  <a:spcPts val="225"/>
                </a:spcAft>
                <a:buClr>
                  <a:srgbClr val="0B4DA2"/>
                </a:buClr>
                <a:buSzPct val="100000"/>
                <a:buFont typeface="Calibri" panose="020F0502020204030204" pitchFamily="34" charset="0"/>
                <a:buChar char="◦"/>
                <a:defRPr sz="750">
                  <a:solidFill>
                    <a:srgbClr val="404040"/>
                  </a:solidFill>
                  <a:latin typeface="+mn-lt"/>
                  <a:ea typeface="+mn-ea"/>
                </a:defRPr>
              </a:lvl3pPr>
              <a:lvl4pPr marL="420370" indent="-102235" algn="l" rtl="0" eaLnBrk="0" fontAlgn="base" hangingPunct="0">
                <a:lnSpc>
                  <a:spcPct val="90000"/>
                </a:lnSpc>
                <a:spcBef>
                  <a:spcPts val="115"/>
                </a:spcBef>
                <a:spcAft>
                  <a:spcPts val="225"/>
                </a:spcAft>
                <a:buClr>
                  <a:srgbClr val="0B4DA2"/>
                </a:buClr>
                <a:buSzPct val="100000"/>
                <a:buFont typeface="Calibri" panose="020F0502020204030204" pitchFamily="34" charset="0"/>
                <a:buChar char="◦"/>
                <a:defRPr sz="750">
                  <a:solidFill>
                    <a:srgbClr val="404040"/>
                  </a:solidFill>
                  <a:latin typeface="+mn-lt"/>
                  <a:ea typeface="+mn-ea"/>
                </a:defRPr>
              </a:lvl4pPr>
              <a:lvl5pPr marL="523875" indent="-104775" algn="l" rtl="0" eaLnBrk="0" fontAlgn="base" hangingPunct="0">
                <a:lnSpc>
                  <a:spcPct val="90000"/>
                </a:lnSpc>
                <a:spcBef>
                  <a:spcPts val="115"/>
                </a:spcBef>
                <a:spcAft>
                  <a:spcPts val="225"/>
                </a:spcAft>
                <a:buClr>
                  <a:srgbClr val="0B4DA2"/>
                </a:buClr>
                <a:buSzPct val="100000"/>
                <a:buFont typeface="Calibri" panose="020F0502020204030204" pitchFamily="34" charset="0"/>
                <a:buChar char="◦"/>
                <a:defRPr sz="750">
                  <a:solidFill>
                    <a:srgbClr val="404040"/>
                  </a:solidFill>
                  <a:latin typeface="+mn-lt"/>
                  <a:ea typeface="+mn-ea"/>
                </a:defRPr>
              </a:lvl5pPr>
              <a:lvl6pPr marL="866775" indent="-104775" algn="l" rtl="0" fontAlgn="base">
                <a:lnSpc>
                  <a:spcPct val="90000"/>
                </a:lnSpc>
                <a:spcBef>
                  <a:spcPts val="115"/>
                </a:spcBef>
                <a:spcAft>
                  <a:spcPts val="225"/>
                </a:spcAft>
                <a:buClr>
                  <a:srgbClr val="0B4DA2"/>
                </a:buClr>
                <a:buSzPct val="100000"/>
                <a:buFont typeface="Calibri" panose="020F0502020204030204" pitchFamily="34" charset="0"/>
                <a:buChar char="◦"/>
                <a:defRPr sz="750">
                  <a:solidFill>
                    <a:srgbClr val="404040"/>
                  </a:solidFill>
                  <a:latin typeface="+mn-lt"/>
                  <a:ea typeface="+mn-ea"/>
                </a:defRPr>
              </a:lvl6pPr>
              <a:lvl7pPr marL="1209675" indent="-104775" algn="l" rtl="0" fontAlgn="base">
                <a:lnSpc>
                  <a:spcPct val="90000"/>
                </a:lnSpc>
                <a:spcBef>
                  <a:spcPts val="115"/>
                </a:spcBef>
                <a:spcAft>
                  <a:spcPts val="225"/>
                </a:spcAft>
                <a:buClr>
                  <a:srgbClr val="0B4DA2"/>
                </a:buClr>
                <a:buSzPct val="100000"/>
                <a:buFont typeface="Calibri" panose="020F0502020204030204" pitchFamily="34" charset="0"/>
                <a:buChar char="◦"/>
                <a:defRPr sz="750">
                  <a:solidFill>
                    <a:srgbClr val="404040"/>
                  </a:solidFill>
                  <a:latin typeface="+mn-lt"/>
                  <a:ea typeface="+mn-ea"/>
                </a:defRPr>
              </a:lvl7pPr>
              <a:lvl8pPr marL="1552575" indent="-104775" algn="l" rtl="0" fontAlgn="base">
                <a:lnSpc>
                  <a:spcPct val="90000"/>
                </a:lnSpc>
                <a:spcBef>
                  <a:spcPts val="115"/>
                </a:spcBef>
                <a:spcAft>
                  <a:spcPts val="225"/>
                </a:spcAft>
                <a:buClr>
                  <a:srgbClr val="0B4DA2"/>
                </a:buClr>
                <a:buSzPct val="100000"/>
                <a:buFont typeface="Calibri" panose="020F0502020204030204" pitchFamily="34" charset="0"/>
                <a:buChar char="◦"/>
                <a:defRPr sz="750">
                  <a:solidFill>
                    <a:srgbClr val="404040"/>
                  </a:solidFill>
                  <a:latin typeface="+mn-lt"/>
                  <a:ea typeface="+mn-ea"/>
                </a:defRPr>
              </a:lvl8pPr>
              <a:lvl9pPr marL="1895475" indent="-104775" algn="l" rtl="0" fontAlgn="base">
                <a:lnSpc>
                  <a:spcPct val="90000"/>
                </a:lnSpc>
                <a:spcBef>
                  <a:spcPts val="115"/>
                </a:spcBef>
                <a:spcAft>
                  <a:spcPts val="225"/>
                </a:spcAft>
                <a:buClr>
                  <a:srgbClr val="0B4DA2"/>
                </a:buClr>
                <a:buSzPct val="100000"/>
                <a:buFont typeface="Calibri" panose="020F0502020204030204" pitchFamily="34" charset="0"/>
                <a:buChar char="◦"/>
                <a:defRPr sz="750">
                  <a:solidFill>
                    <a:srgbClr val="404040"/>
                  </a:solidFill>
                  <a:latin typeface="+mn-lt"/>
                  <a:ea typeface="+mn-ea"/>
                </a:defRPr>
              </a:lvl9pPr>
            </a:lstStyle>
            <a:p>
              <a:pPr marL="0" indent="0">
                <a:buFont typeface="Calibri" panose="020F0502020204030204" pitchFamily="34" charset="0"/>
                <a:buNone/>
              </a:pPr>
              <a:r>
                <a:rPr lang="en-US" altLang="zh-CN" sz="2800" kern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An audio signal in time domain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endParaRPr lang="en-US" altLang="zh-CN" sz="2800" kern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457200" indent="-457200">
                <a:buFont typeface="Arial" panose="020B0604020202020204" pitchFamily="34" charset="0"/>
                <a:buChar char="•"/>
              </a:pPr>
              <a:endParaRPr lang="en-US" altLang="zh-CN" sz="2800" kern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457200" indent="-457200">
                <a:buFont typeface="Arial" panose="020B0604020202020204" pitchFamily="34" charset="0"/>
                <a:buChar char="•"/>
              </a:pPr>
              <a:endParaRPr lang="en-US" altLang="zh-CN" sz="2800" kern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457200" indent="-457200">
                <a:buFont typeface="Arial" panose="020B0604020202020204" pitchFamily="34" charset="0"/>
                <a:buChar char="•"/>
              </a:pPr>
              <a:endParaRPr lang="en-US" altLang="zh-CN" sz="2800" kern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0" indent="0">
                <a:buFont typeface="Calibri" panose="020F0502020204030204" pitchFamily="34" charset="0"/>
                <a:buNone/>
              </a:pPr>
              <a:endParaRPr lang="en-US" altLang="zh-CN" sz="2800" kern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1032" name="Picture 8" descr="IntelliGo">
            <a:extLst>
              <a:ext uri="{FF2B5EF4-FFF2-40B4-BE49-F238E27FC236}">
                <a16:creationId xmlns:a16="http://schemas.microsoft.com/office/drawing/2014/main" id="{9BA04694-62E8-4A94-B90A-03E0055DC7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26" r="40488"/>
          <a:stretch/>
        </p:blipFill>
        <p:spPr bwMode="auto">
          <a:xfrm>
            <a:off x="755780" y="1815644"/>
            <a:ext cx="3200400" cy="2534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8999862"/>
      </p:ext>
    </p:extLst>
  </p:cSld>
  <p:clrMapOvr>
    <a:masterClrMapping/>
  </p:clrMapOvr>
  <p:transition spd="med">
    <p:cut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25C303-6879-D547-8125-F07718E64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228602"/>
            <a:ext cx="10657633" cy="784225"/>
          </a:xfrm>
        </p:spPr>
        <p:txBody>
          <a:bodyPr/>
          <a:lstStyle/>
          <a:p>
            <a:r>
              <a:rPr lang="en-US" altLang="zh-CN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Fourier Series Properties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540E06A-412C-CE41-9E57-121FB374F2B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7864" y="1079107"/>
                <a:ext cx="11418776" cy="5158205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altLang="zh-TW" sz="2800" b="1" dirty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Conjugation</a:t>
                </a: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r>
                  <a:rPr lang="en-US" altLang="zh-TW" sz="2800" dirty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Assume :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altLang="zh-TW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dPr>
                        <m:e>
                          <m:r>
                            <a:rPr lang="en-US" altLang="zh-TW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𝑡</m:t>
                          </m:r>
                        </m:e>
                      </m:d>
                      <m:groupChr>
                        <m:groupChrPr>
                          <m:chr m:val="↔"/>
                          <m:vertJc m:val="bot"/>
                          <m:ctrlPr>
                            <a:rPr lang="en-US" altLang="zh-TW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altLang="zh-TW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𝐹</m:t>
                          </m:r>
                          <m:r>
                            <a:rPr lang="en-US" altLang="zh-TW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𝑆</m:t>
                          </m:r>
                        </m:e>
                      </m:groupChr>
                      <m:sSub>
                        <m:sSubPr>
                          <m:ctrlPr>
                            <a:rPr lang="en-US" altLang="zh-TW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r>
                  <a:rPr lang="en-US" altLang="zh-TW" sz="2800" dirty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Then: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𝑥</m:t>
                      </m:r>
                      <m:r>
                        <a:rPr lang="en-US" altLang="zh-TW" sz="28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(</m:t>
                      </m:r>
                      <m:r>
                        <a:rPr lang="en-US" altLang="zh-TW" sz="28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𝑡</m:t>
                      </m:r>
                      <m:r>
                        <a:rPr lang="en-US" altLang="zh-TW" sz="28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)=</m:t>
                      </m:r>
                      <m:nary>
                        <m:naryPr>
                          <m:chr m:val="∑"/>
                          <m:ctrlP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=−</m:t>
                          </m:r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∞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8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𝑗𝑘</m:t>
                              </m:r>
                              <m:sSub>
                                <m:sSubPr>
                                  <m:ctrlPr>
                                    <a:rPr lang="en-US" altLang="zh-CN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 algn="ctr">
                  <a:buNone/>
                </a:pPr>
                <a:endParaRPr lang="en-US" altLang="zh-TW" sz="14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pPr>
                        <m:e>
                          <m:r>
                            <a:rPr lang="en-US" altLang="zh-TW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TW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altLang="zh-TW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dPr>
                        <m:e>
                          <m:r>
                            <a:rPr lang="en-US" altLang="zh-TW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TW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=−</m:t>
                          </m:r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∞</m:t>
                          </m:r>
                        </m:sup>
                        <m:e>
                          <m:sSubSup>
                            <m:sSubSupPr>
                              <m:ctrlPr>
                                <a:rPr lang="en-US" altLang="zh-CN" sz="2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altLang="zh-CN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∗</m:t>
                              </m:r>
                            </m:sup>
                          </m:sSubSup>
                          <m:sSup>
                            <m:sSupPr>
                              <m:ctrlPr>
                                <a:rPr lang="en-US" altLang="zh-CN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altLang="zh-CN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altLang="zh-CN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𝑗𝑘</m:t>
                                  </m:r>
                                  <m:sSub>
                                    <m:sSubPr>
                                      <m:ctrlPr>
                                        <a:rPr lang="en-US" altLang="zh-CN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altLang="zh-CN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altLang="zh-CN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  <m: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zh-CN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altLang="zh-C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</m:t>
                          </m:r>
                        </m:e>
                      </m:nary>
                      <m:nary>
                        <m:naryPr>
                          <m:chr m:val="∑"/>
                          <m:ctrlP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=−</m:t>
                          </m:r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∞</m:t>
                          </m:r>
                        </m:sup>
                        <m:e>
                          <m:sSubSup>
                            <m:sSubSupPr>
                              <m:ctrlP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∗</m:t>
                              </m:r>
                            </m:sup>
                          </m:sSubSup>
                          <m:sSup>
                            <m:sSupPr>
                              <m:ctrlP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𝑗𝑘</m:t>
                              </m:r>
                              <m:sSub>
                                <m:sSubPr>
                                  <m:ctrlPr>
                                    <a:rPr lang="en-US" altLang="zh-CN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sup>
                          </m:sSup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</m:t>
                          </m:r>
                        </m:e>
                      </m:nary>
                      <m:nary>
                        <m:naryPr>
                          <m:chr m:val="∑"/>
                          <m:ctrlP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=−</m:t>
                          </m:r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∞</m:t>
                          </m:r>
                        </m:sup>
                        <m:e>
                          <m:sSubSup>
                            <m:sSubSupPr>
                              <m:ctrlPr>
                                <a:rPr lang="en-US" altLang="zh-CN" sz="28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altLang="zh-CN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altLang="zh-CN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∗</m:t>
                              </m:r>
                            </m:sup>
                          </m:sSubSup>
                          <m:sSup>
                            <m:sSupPr>
                              <m:ctrlP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𝑗𝑘</m:t>
                              </m:r>
                              <m:sSub>
                                <m:sSubPr>
                                  <m:ctrlPr>
                                    <a:rPr lang="en-US" altLang="zh-CN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 algn="ctr">
                  <a:buNone/>
                </a:pPr>
                <a:endParaRPr lang="en-US" altLang="zh-TW" sz="14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pPr>
                        <m:e>
                          <m:r>
                            <a:rPr lang="en-US" altLang="zh-TW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TW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TW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(</m:t>
                      </m:r>
                      <m:r>
                        <a:rPr lang="en-US" altLang="zh-TW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𝑡</m:t>
                      </m:r>
                      <m:r>
                        <a:rPr lang="en-US" altLang="zh-TW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)</m:t>
                      </m:r>
                      <m:groupChr>
                        <m:groupChrPr>
                          <m:chr m:val="↔"/>
                          <m:vertJc m:val="bot"/>
                          <m:ctrlPr>
                            <a:rPr lang="en-US" altLang="zh-TW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altLang="zh-TW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𝐹</m:t>
                          </m:r>
                          <m:r>
                            <a:rPr lang="en-US" altLang="zh-TW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𝑆</m:t>
                          </m:r>
                        </m:e>
                      </m:groupChr>
                      <m:sSubSup>
                        <m:sSubSupPr>
                          <m:ctrlP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∗</m:t>
                          </m:r>
                        </m:sup>
                      </m:sSubSup>
                    </m:oMath>
                  </m:oMathPara>
                </a14:m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9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r>
                  <a:rPr lang="en-US" altLang="zh-CN" sz="2800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zh-TW" altLang="en-US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540E06A-412C-CE41-9E57-121FB374F2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7864" y="1079107"/>
                <a:ext cx="11418776" cy="5158205"/>
              </a:xfrm>
              <a:blipFill>
                <a:blip r:embed="rId3"/>
                <a:stretch>
                  <a:fillRect l="-1922" t="-2009" b="-3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5E636C3-A315-5A44-AEB6-E49847757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B14B3-731A-4352-BC82-B1993596BD11}" type="slidenum">
              <a:rPr lang="zh-CN" altLang="en-US" smtClean="0"/>
              <a:pPr/>
              <a:t>60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31527411"/>
      </p:ext>
    </p:extLst>
  </p:cSld>
  <p:clrMapOvr>
    <a:masterClrMapping/>
  </p:clrMapOvr>
  <p:transition spd="med">
    <p:cut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25C303-6879-D547-8125-F07718E64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228602"/>
            <a:ext cx="10657633" cy="784225"/>
          </a:xfrm>
        </p:spPr>
        <p:txBody>
          <a:bodyPr/>
          <a:lstStyle/>
          <a:p>
            <a:r>
              <a:rPr lang="en-US" altLang="zh-CN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Fourier Series Properties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540E06A-412C-CE41-9E57-121FB374F2B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7864" y="1079107"/>
                <a:ext cx="11418776" cy="5158205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altLang="zh-TW" sz="2800" b="1" dirty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Conjugation</a:t>
                </a: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r>
                  <a:rPr lang="en-US" altLang="zh-TW" sz="2800" dirty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Even/Odd property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altLang="zh-TW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dPr>
                        <m:e>
                          <m:r>
                            <a:rPr lang="en-US" altLang="zh-TW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𝑡</m:t>
                          </m:r>
                        </m:e>
                      </m:d>
                      <m:groupChr>
                        <m:groupChrPr>
                          <m:chr m:val="↔"/>
                          <m:vertJc m:val="bot"/>
                          <m:ctrlPr>
                            <a:rPr lang="en-US" altLang="zh-TW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altLang="zh-TW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𝐹</m:t>
                          </m:r>
                          <m:r>
                            <a:rPr lang="en-US" altLang="zh-TW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𝑆</m:t>
                          </m:r>
                        </m:e>
                      </m:groupChr>
                      <m:sSub>
                        <m:sSubPr>
                          <m:ctrlPr>
                            <a:rPr lang="en-US" altLang="zh-TW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zh-TW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altLang="zh-TW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pPr>
                        <m:e>
                          <m:r>
                            <a:rPr lang="en-US" altLang="zh-TW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TW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TW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(</m:t>
                      </m:r>
                      <m:r>
                        <a:rPr lang="en-US" altLang="zh-TW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𝑡</m:t>
                      </m:r>
                      <m:r>
                        <a:rPr lang="en-US" altLang="zh-TW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)</m:t>
                      </m:r>
                      <m:groupChr>
                        <m:groupChrPr>
                          <m:chr m:val="↔"/>
                          <m:vertJc m:val="bot"/>
                          <m:ctrlPr>
                            <a:rPr lang="en-US" altLang="zh-TW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altLang="zh-TW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𝐹</m:t>
                          </m:r>
                          <m:r>
                            <a:rPr lang="en-US" altLang="zh-TW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𝑆</m:t>
                          </m:r>
                        </m:e>
                      </m:groupChr>
                      <m:sSubSup>
                        <m:sSubSupPr>
                          <m:ctrlP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∗</m:t>
                          </m:r>
                        </m:sup>
                      </m:sSubSup>
                    </m:oMath>
                  </m:oMathPara>
                </a14:m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altLang="zh-TW" sz="2800" dirty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   If </a:t>
                </a:r>
                <a14:m>
                  <m:oMath xmlns:m="http://schemas.openxmlformats.org/officeDocument/2006/math">
                    <m:r>
                      <a:rPr lang="en-US" altLang="zh-TW" sz="28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𝑥</m:t>
                    </m:r>
                    <m:d>
                      <m:dPr>
                        <m:ctrlPr>
                          <a:rPr lang="en-US" altLang="zh-TW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dPr>
                      <m:e>
                        <m:r>
                          <a:rPr lang="en-US" altLang="zh-TW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altLang="zh-TW" sz="2800" dirty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 is real (</a:t>
                </a:r>
                <a14:m>
                  <m:oMath xmlns:m="http://schemas.openxmlformats.org/officeDocument/2006/math">
                    <m:r>
                      <a:rPr lang="en-US" altLang="zh-TW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𝑥</m:t>
                    </m:r>
                    <m:d>
                      <m:dPr>
                        <m:ctrlPr>
                          <a:rPr lang="en-US" altLang="zh-TW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dPr>
                      <m:e>
                        <m:r>
                          <a:rPr lang="en-US" altLang="zh-TW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𝑡</m:t>
                        </m:r>
                      </m:e>
                    </m:d>
                    <m:r>
                      <a:rPr lang="en-US" altLang="zh-TW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TW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pPr>
                      <m:e>
                        <m:r>
                          <a:rPr lang="en-US" altLang="zh-TW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TW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TW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(</m:t>
                    </m:r>
                    <m:r>
                      <a:rPr lang="en-US" altLang="zh-TW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𝑡</m:t>
                    </m:r>
                    <m:r>
                      <a:rPr lang="en-US" altLang="zh-TW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)</m:t>
                    </m:r>
                  </m:oMath>
                </a14:m>
                <a:r>
                  <a:rPr lang="en-US" altLang="zh-TW" sz="2800" dirty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):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zh-TW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∗</m:t>
                          </m:r>
                        </m:sup>
                      </m:sSubSup>
                    </m:oMath>
                  </m:oMathPara>
                </a14:m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16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9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r>
                  <a:rPr lang="en-US" altLang="zh-CN" sz="2800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zh-TW" altLang="en-US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540E06A-412C-CE41-9E57-121FB374F2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7864" y="1079107"/>
                <a:ext cx="11418776" cy="5158205"/>
              </a:xfrm>
              <a:blipFill>
                <a:blip r:embed="rId3"/>
                <a:stretch>
                  <a:fillRect l="-1922" t="-20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5E636C3-A315-5A44-AEB6-E49847757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B14B3-731A-4352-BC82-B1993596BD11}" type="slidenum">
              <a:rPr lang="zh-CN" altLang="en-US" smtClean="0"/>
              <a:pPr/>
              <a:t>61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93343613"/>
      </p:ext>
    </p:extLst>
  </p:cSld>
  <p:clrMapOvr>
    <a:masterClrMapping/>
  </p:clrMapOvr>
  <p:transition spd="med">
    <p:cut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25C303-6879-D547-8125-F07718E64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228602"/>
            <a:ext cx="10657633" cy="784225"/>
          </a:xfrm>
        </p:spPr>
        <p:txBody>
          <a:bodyPr/>
          <a:lstStyle/>
          <a:p>
            <a:r>
              <a:rPr lang="en-US" altLang="zh-CN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Fourier Series Properties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540E06A-412C-CE41-9E57-121FB374F2B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7864" y="1079107"/>
                <a:ext cx="11418776" cy="5158205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altLang="zh-TW" sz="2800" b="1" dirty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Conjugation</a:t>
                </a: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r>
                  <a:rPr lang="en-US" altLang="zh-TW" sz="2800" dirty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Even/Odd property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altLang="zh-TW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dPr>
                        <m:e>
                          <m:r>
                            <a:rPr lang="en-US" altLang="zh-TW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𝑡</m:t>
                          </m:r>
                        </m:e>
                      </m:d>
                      <m:groupChr>
                        <m:groupChrPr>
                          <m:chr m:val="↔"/>
                          <m:vertJc m:val="bot"/>
                          <m:ctrlPr>
                            <a:rPr lang="en-US" altLang="zh-TW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altLang="zh-TW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𝐹</m:t>
                          </m:r>
                          <m:r>
                            <a:rPr lang="en-US" altLang="zh-TW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𝑆</m:t>
                          </m:r>
                        </m:e>
                      </m:groupChr>
                      <m:sSub>
                        <m:sSubPr>
                          <m:ctrlPr>
                            <a:rPr lang="en-US" altLang="zh-TW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zh-TW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altLang="zh-TW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pPr>
                        <m:e>
                          <m:r>
                            <a:rPr lang="en-US" altLang="zh-TW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TW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TW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(</m:t>
                      </m:r>
                      <m:r>
                        <a:rPr lang="en-US" altLang="zh-TW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𝑡</m:t>
                      </m:r>
                      <m:r>
                        <a:rPr lang="en-US" altLang="zh-TW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)</m:t>
                      </m:r>
                      <m:groupChr>
                        <m:groupChrPr>
                          <m:chr m:val="↔"/>
                          <m:vertJc m:val="bot"/>
                          <m:ctrlPr>
                            <a:rPr lang="en-US" altLang="zh-TW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altLang="zh-TW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𝐹</m:t>
                          </m:r>
                          <m:r>
                            <a:rPr lang="en-US" altLang="zh-TW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𝑆</m:t>
                          </m:r>
                        </m:e>
                      </m:groupChr>
                      <m:sSubSup>
                        <m:sSubSupPr>
                          <m:ctrlP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∗</m:t>
                          </m:r>
                        </m:sup>
                      </m:sSubSup>
                    </m:oMath>
                  </m:oMathPara>
                </a14:m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altLang="zh-TW" sz="2800" dirty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 If </a:t>
                </a:r>
                <a14:m>
                  <m:oMath xmlns:m="http://schemas.openxmlformats.org/officeDocument/2006/math">
                    <m:r>
                      <a:rPr lang="en-US" altLang="zh-TW" sz="28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𝑥</m:t>
                    </m:r>
                    <m:d>
                      <m:dPr>
                        <m:ctrlPr>
                          <a:rPr lang="en-US" altLang="zh-TW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dPr>
                      <m:e>
                        <m:r>
                          <a:rPr lang="en-US" altLang="zh-TW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altLang="zh-TW" sz="2800" dirty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 is real and even (</a:t>
                </a:r>
                <a14:m>
                  <m:oMath xmlns:m="http://schemas.openxmlformats.org/officeDocument/2006/math">
                    <m:r>
                      <a:rPr lang="en-US" altLang="zh-TW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𝑥</m:t>
                    </m:r>
                    <m:d>
                      <m:dPr>
                        <m:ctrlPr>
                          <a:rPr lang="en-US" altLang="zh-TW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dPr>
                      <m:e>
                        <m:r>
                          <a:rPr lang="en-US" altLang="zh-TW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𝑡</m:t>
                        </m:r>
                      </m:e>
                    </m:d>
                    <m:r>
                      <a:rPr lang="en-US" altLang="zh-TW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TW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pPr>
                      <m:e>
                        <m:r>
                          <a:rPr lang="en-US" altLang="zh-TW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TW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en-US" altLang="zh-TW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dPr>
                      <m:e>
                        <m:r>
                          <a:rPr lang="en-US" altLang="zh-TW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𝑡</m:t>
                        </m:r>
                      </m:e>
                    </m:d>
                    <m:r>
                      <a:rPr lang="en-US" altLang="zh-TW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,</m:t>
                    </m:r>
                    <m:r>
                      <a:rPr lang="en-US" altLang="zh-TW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𝑥</m:t>
                    </m:r>
                    <m:d>
                      <m:dPr>
                        <m:ctrlPr>
                          <a:rPr lang="en-US" altLang="zh-TW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dPr>
                      <m:e>
                        <m:r>
                          <a:rPr lang="en-US" altLang="zh-TW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𝑡</m:t>
                        </m:r>
                      </m:e>
                    </m:d>
                    <m:r>
                      <a:rPr lang="en-US" altLang="zh-TW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=</m:t>
                    </m:r>
                    <m:r>
                      <a:rPr lang="en-US" altLang="zh-TW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𝑥</m:t>
                    </m:r>
                    <m:d>
                      <m:dPr>
                        <m:ctrlPr>
                          <a:rPr lang="en-US" altLang="zh-TW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dPr>
                      <m:e>
                        <m:r>
                          <a:rPr lang="en-US" altLang="zh-TW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−</m:t>
                        </m:r>
                        <m:r>
                          <a:rPr lang="en-US" altLang="zh-TW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altLang="zh-TW" sz="2800" dirty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):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zh-TW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altLang="zh-CN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TW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zh-TW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−</m:t>
                          </m:r>
                          <m:r>
                            <a:rPr lang="en-US" altLang="zh-TW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1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⇒</m:t>
                      </m:r>
                      <m:sSubSup>
                        <m:sSubSupPr>
                          <m:ctrlP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altLang="zh-TW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−</m:t>
                          </m:r>
                          <m:r>
                            <a:rPr lang="en-US" altLang="zh-TW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1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⇒</m:t>
                      </m:r>
                      <m:sSubSup>
                        <m:sSubSupPr>
                          <m:ctrlP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altLang="zh-TW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altLang="zh-TW" sz="2800" dirty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zh-TW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TW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TW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 </m:t>
                    </m:r>
                  </m:oMath>
                </a14:m>
                <a:r>
                  <a:rPr lang="en-US" altLang="zh-TW" sz="2800" dirty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is real and even </a:t>
                </a: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9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r>
                  <a:rPr lang="en-US" altLang="zh-CN" sz="2800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zh-TW" altLang="en-US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540E06A-412C-CE41-9E57-121FB374F2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7864" y="1079107"/>
                <a:ext cx="11418776" cy="5158205"/>
              </a:xfrm>
              <a:blipFill>
                <a:blip r:embed="rId3"/>
                <a:stretch>
                  <a:fillRect l="-1922" t="-20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5E636C3-A315-5A44-AEB6-E49847757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B14B3-731A-4352-BC82-B1993596BD11}" type="slidenum">
              <a:rPr lang="zh-CN" altLang="en-US" smtClean="0"/>
              <a:pPr/>
              <a:t>62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66545522"/>
      </p:ext>
    </p:extLst>
  </p:cSld>
  <p:clrMapOvr>
    <a:masterClrMapping/>
  </p:clrMapOvr>
  <p:transition spd="med">
    <p:cut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25C303-6879-D547-8125-F07718E64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228602"/>
            <a:ext cx="10657633" cy="784225"/>
          </a:xfrm>
        </p:spPr>
        <p:txBody>
          <a:bodyPr/>
          <a:lstStyle/>
          <a:p>
            <a:r>
              <a:rPr lang="en-US" altLang="zh-CN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Fourier Series Properties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540E06A-412C-CE41-9E57-121FB374F2B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7864" y="1079107"/>
                <a:ext cx="11418776" cy="5158205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altLang="zh-TW" sz="2800" b="1" dirty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Conjugation</a:t>
                </a: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r>
                  <a:rPr lang="en-US" altLang="zh-TW" sz="2800" dirty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Even/Odd property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altLang="zh-TW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dPr>
                        <m:e>
                          <m:r>
                            <a:rPr lang="en-US" altLang="zh-TW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𝑡</m:t>
                          </m:r>
                        </m:e>
                      </m:d>
                      <m:groupChr>
                        <m:groupChrPr>
                          <m:chr m:val="↔"/>
                          <m:vertJc m:val="bot"/>
                          <m:ctrlPr>
                            <a:rPr lang="en-US" altLang="zh-TW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altLang="zh-TW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𝐹</m:t>
                          </m:r>
                          <m:r>
                            <a:rPr lang="en-US" altLang="zh-TW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𝑆</m:t>
                          </m:r>
                        </m:e>
                      </m:groupChr>
                      <m:sSub>
                        <m:sSubPr>
                          <m:ctrlPr>
                            <a:rPr lang="en-US" altLang="zh-TW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zh-TW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altLang="zh-TW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pPr>
                        <m:e>
                          <m:r>
                            <a:rPr lang="en-US" altLang="zh-TW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TW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TW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(</m:t>
                      </m:r>
                      <m:r>
                        <a:rPr lang="en-US" altLang="zh-TW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𝑡</m:t>
                      </m:r>
                      <m:r>
                        <a:rPr lang="en-US" altLang="zh-TW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)</m:t>
                      </m:r>
                      <m:groupChr>
                        <m:groupChrPr>
                          <m:chr m:val="↔"/>
                          <m:vertJc m:val="bot"/>
                          <m:ctrlPr>
                            <a:rPr lang="en-US" altLang="zh-TW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altLang="zh-TW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𝐹</m:t>
                          </m:r>
                          <m:r>
                            <a:rPr lang="en-US" altLang="zh-TW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𝑆</m:t>
                          </m:r>
                        </m:e>
                      </m:groupChr>
                      <m:sSubSup>
                        <m:sSubSupPr>
                          <m:ctrlP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∗</m:t>
                          </m:r>
                        </m:sup>
                      </m:sSubSup>
                    </m:oMath>
                  </m:oMathPara>
                </a14:m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altLang="zh-TW" sz="2800" dirty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 If </a:t>
                </a:r>
                <a14:m>
                  <m:oMath xmlns:m="http://schemas.openxmlformats.org/officeDocument/2006/math">
                    <m:r>
                      <a:rPr lang="en-US" altLang="zh-TW" sz="28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𝑥</m:t>
                    </m:r>
                    <m:d>
                      <m:dPr>
                        <m:ctrlPr>
                          <a:rPr lang="en-US" altLang="zh-TW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dPr>
                      <m:e>
                        <m:r>
                          <a:rPr lang="en-US" altLang="zh-TW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altLang="zh-TW" sz="2800" dirty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 is real and odd (</a:t>
                </a:r>
                <a14:m>
                  <m:oMath xmlns:m="http://schemas.openxmlformats.org/officeDocument/2006/math">
                    <m:r>
                      <a:rPr lang="en-US" altLang="zh-TW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𝑥</m:t>
                    </m:r>
                    <m:d>
                      <m:dPr>
                        <m:ctrlPr>
                          <a:rPr lang="en-US" altLang="zh-TW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dPr>
                      <m:e>
                        <m:r>
                          <a:rPr lang="en-US" altLang="zh-TW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𝑡</m:t>
                        </m:r>
                      </m:e>
                    </m:d>
                    <m:r>
                      <a:rPr lang="en-US" altLang="zh-TW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TW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pPr>
                      <m:e>
                        <m:r>
                          <a:rPr lang="en-US" altLang="zh-TW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TW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en-US" altLang="zh-TW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dPr>
                      <m:e>
                        <m:r>
                          <a:rPr lang="en-US" altLang="zh-TW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𝑡</m:t>
                        </m:r>
                      </m:e>
                    </m:d>
                    <m:r>
                      <a:rPr lang="en-US" altLang="zh-TW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,</m:t>
                    </m:r>
                    <m:r>
                      <a:rPr lang="en-US" altLang="zh-TW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𝑥</m:t>
                    </m:r>
                    <m:d>
                      <m:dPr>
                        <m:ctrlPr>
                          <a:rPr lang="en-US" altLang="zh-TW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dPr>
                      <m:e>
                        <m:r>
                          <a:rPr lang="en-US" altLang="zh-TW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𝑡</m:t>
                        </m:r>
                      </m:e>
                    </m:d>
                    <m:r>
                      <a:rPr lang="en-US" altLang="zh-TW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=</m:t>
                    </m:r>
                    <m:r>
                      <a:rPr lang="en-US" altLang="zh-TW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−</m:t>
                    </m:r>
                    <m:r>
                      <a:rPr lang="en-US" altLang="zh-TW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𝑥</m:t>
                    </m:r>
                    <m:d>
                      <m:dPr>
                        <m:ctrlPr>
                          <a:rPr lang="en-US" altLang="zh-TW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dPr>
                      <m:e>
                        <m:r>
                          <a:rPr lang="en-US" altLang="zh-TW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−</m:t>
                        </m:r>
                        <m:r>
                          <a:rPr lang="en-US" altLang="zh-TW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altLang="zh-TW" sz="2800" dirty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):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zh-TW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altLang="zh-CN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TW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zh-TW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−</m:t>
                          </m:r>
                          <m:r>
                            <a:rPr lang="en-US" altLang="zh-TW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−</m:t>
                          </m:r>
                          <m:r>
                            <a:rPr lang="en-US" altLang="zh-TW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1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⇒</m:t>
                      </m:r>
                      <m:sSubSup>
                        <m:sSubSupPr>
                          <m:ctrlP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altLang="zh-TW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−</m:t>
                          </m:r>
                          <m:r>
                            <a:rPr lang="en-US" altLang="zh-TW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−</m:t>
                          </m:r>
                          <m:r>
                            <a:rPr lang="en-US" altLang="zh-TW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1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⇒</m:t>
                      </m:r>
                      <m:sSubSup>
                        <m:sSubSupPr>
                          <m:ctrlP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altLang="zh-TW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−</m:t>
                          </m:r>
                          <m:r>
                            <a:rPr lang="en-US" altLang="zh-TW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altLang="zh-TW" sz="2800" dirty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zh-TW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TW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TW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 </m:t>
                    </m:r>
                  </m:oMath>
                </a14:m>
                <a:r>
                  <a:rPr lang="en-US" altLang="zh-TW" sz="2800" dirty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is imaginary and odd </a:t>
                </a: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9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r>
                  <a:rPr lang="en-US" altLang="zh-CN" sz="2800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zh-TW" altLang="en-US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540E06A-412C-CE41-9E57-121FB374F2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7864" y="1079107"/>
                <a:ext cx="11418776" cy="5158205"/>
              </a:xfrm>
              <a:blipFill>
                <a:blip r:embed="rId3"/>
                <a:stretch>
                  <a:fillRect l="-1922" t="-20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5E636C3-A315-5A44-AEB6-E49847757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B14B3-731A-4352-BC82-B1993596BD11}" type="slidenum">
              <a:rPr lang="zh-CN" altLang="en-US" smtClean="0"/>
              <a:pPr/>
              <a:t>63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16114946"/>
      </p:ext>
    </p:extLst>
  </p:cSld>
  <p:clrMapOvr>
    <a:masterClrMapping/>
  </p:clrMapOvr>
  <p:transition spd="med">
    <p:cut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25C303-6879-D547-8125-F07718E64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228602"/>
            <a:ext cx="10657633" cy="784225"/>
          </a:xfrm>
        </p:spPr>
        <p:txBody>
          <a:bodyPr/>
          <a:lstStyle/>
          <a:p>
            <a:r>
              <a:rPr lang="en-US" altLang="zh-CN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Fourier Series Properties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540E06A-412C-CE41-9E57-121FB374F2B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7864" y="1079107"/>
                <a:ext cx="11418776" cy="5158205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altLang="zh-TW" sz="2800" b="1" dirty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Parseval’s relation</a:t>
                </a:r>
                <a:r>
                  <a:rPr lang="zh-CN" altLang="en-US" sz="2800" b="1" dirty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（帕斯瓦尔关系）</a:t>
                </a: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altLang="zh-TW" sz="2800" dirty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   </a:t>
                </a:r>
                <a:r>
                  <a:rPr lang="en-US" altLang="zh-CN" sz="2000" b="0" i="0" dirty="0">
                    <a:solidFill>
                      <a:srgbClr val="202122"/>
                    </a:solidFill>
                    <a:effectLst/>
                    <a:latin typeface="Arial" panose="020B0604020202020204" pitchFamily="34" charset="0"/>
                  </a:rPr>
                  <a:t> </a:t>
                </a:r>
                <a:r>
                  <a:rPr lang="en-US" altLang="zh-CN" sz="2800" b="0" i="0" dirty="0">
                    <a:solidFill>
                      <a:srgbClr val="202122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average power of a function in a period is equal to the sum of the square (power) of its Fourier series coefficients.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altLang="zh-CN" sz="2800" b="0" i="0" dirty="0">
                  <a:solidFill>
                    <a:srgbClr val="202122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8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fPr>
                        <m:num>
                          <m:r>
                            <a:rPr lang="en-US" altLang="zh-TW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𝑇</m:t>
                          </m:r>
                        </m:den>
                      </m:f>
                      <m:nary>
                        <m:naryPr>
                          <m:ctrlPr>
                            <a:rPr lang="en-US" altLang="zh-TW" sz="28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TW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𝑇</m:t>
                          </m:r>
                        </m:sup>
                        <m:e>
                          <m:sSup>
                            <m:sSupPr>
                              <m:ctrlPr>
                                <a:rPr lang="en-US" altLang="zh-TW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|</m:t>
                              </m:r>
                              <m:r>
                                <a:rPr lang="en-US" altLang="zh-TW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𝑥</m:t>
                              </m:r>
                              <m:d>
                                <m:dPr>
                                  <m:ctrlPr>
                                    <a:rPr lang="en-US" altLang="zh-TW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altLang="zh-TW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|</m:t>
                              </m:r>
                            </m:e>
                            <m:sup>
                              <m:r>
                                <a:rPr lang="en-US" altLang="zh-TW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TW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𝑑𝑡</m:t>
                          </m:r>
                        </m:e>
                      </m:nary>
                      <m:r>
                        <a:rPr lang="en-US" altLang="zh-TW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TW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𝑘</m:t>
                          </m:r>
                          <m:r>
                            <a:rPr lang="en-US" altLang="zh-TW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=−∞</m:t>
                          </m:r>
                        </m:sub>
                        <m:sup>
                          <m:r>
                            <a:rPr lang="en-US" altLang="zh-TW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altLang="zh-TW" sz="2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altLang="zh-TW" sz="28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8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TW" sz="28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altLang="zh-TW" sz="2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|</m:t>
                              </m:r>
                            </m:e>
                            <m:sup>
                              <m:r>
                                <a:rPr lang="en-US" altLang="zh-TW" sz="2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altLang="zh-TW" sz="28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9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r>
                  <a:rPr lang="en-US" altLang="zh-CN" sz="2800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zh-TW" altLang="en-US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540E06A-412C-CE41-9E57-121FB374F2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7864" y="1079107"/>
                <a:ext cx="11418776" cy="5158205"/>
              </a:xfrm>
              <a:blipFill>
                <a:blip r:embed="rId3"/>
                <a:stretch>
                  <a:fillRect l="-1922" t="-2364" r="-22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5E636C3-A315-5A44-AEB6-E49847757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B14B3-731A-4352-BC82-B1993596BD11}" type="slidenum">
              <a:rPr lang="zh-CN" altLang="en-US" smtClean="0"/>
              <a:pPr/>
              <a:t>64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19687301"/>
      </p:ext>
    </p:extLst>
  </p:cSld>
  <p:clrMapOvr>
    <a:masterClrMapping/>
  </p:clrMapOvr>
  <p:transition spd="med">
    <p:cut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25C303-6879-D547-8125-F07718E64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228602"/>
            <a:ext cx="10657633" cy="784225"/>
          </a:xfrm>
        </p:spPr>
        <p:txBody>
          <a:bodyPr/>
          <a:lstStyle/>
          <a:p>
            <a:r>
              <a:rPr lang="en-US" altLang="zh-CN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Fourier Series Properties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540E06A-412C-CE41-9E57-121FB374F2B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7864" y="1079107"/>
                <a:ext cx="11418776" cy="5158205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altLang="zh-TW" sz="2800" b="1" dirty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Parseval’s relation </a:t>
                </a: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r>
                  <a:rPr lang="en-US" altLang="zh-CN" sz="2800" b="0" i="1" dirty="0">
                    <a:solidFill>
                      <a:srgbClr val="202122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Proof: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altLang="zh-TW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𝑘</m:t>
                          </m:r>
                          <m:r>
                            <a:rPr lang="en-US" altLang="zh-TW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=−∞</m:t>
                          </m:r>
                        </m:sub>
                        <m:sup>
                          <m:r>
                            <a:rPr lang="en-US" altLang="zh-TW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altLang="zh-TW" sz="2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altLang="zh-TW" sz="28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8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TW" sz="28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altLang="zh-TW" sz="2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|</m:t>
                              </m:r>
                            </m:e>
                            <m:sup>
                              <m:r>
                                <a:rPr lang="en-US" altLang="zh-TW" sz="2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altLang="zh-TW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TW" sz="28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𝑘</m:t>
                          </m:r>
                          <m:r>
                            <a:rPr lang="en-US" altLang="zh-TW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=−∞</m:t>
                          </m:r>
                        </m:sub>
                        <m:sup>
                          <m:r>
                            <a:rPr lang="en-US" altLang="zh-TW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itchFamily="18" charset="0"/>
                            </a:rPr>
                            <m:t>∞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TW" sz="28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TW" sz="2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nary>
                      <m:sSubSup>
                        <m:sSubSupPr>
                          <m:ctrlPr>
                            <a:rPr lang="en-US" altLang="zh-TW" sz="28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SupPr>
                        <m:e>
                          <m:r>
                            <a:rPr lang="en-US" altLang="zh-TW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altLang="zh-TW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∗</m:t>
                          </m:r>
                        </m:sup>
                      </m:sSubSup>
                    </m:oMath>
                  </m:oMathPara>
                </a14:m>
                <a:endParaRPr lang="en-US" altLang="zh-TW" sz="28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TW" sz="28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𝑘</m:t>
                          </m:r>
                          <m:r>
                            <a:rPr lang="en-US" altLang="zh-TW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=−∞</m:t>
                          </m:r>
                        </m:sub>
                        <m:sup>
                          <m:r>
                            <a:rPr lang="en-US" altLang="zh-TW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itchFamily="18" charset="0"/>
                            </a:rPr>
                            <m:t>∞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TW" sz="28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TW" sz="2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nary>
                      <m:r>
                        <a:rPr lang="en-US" altLang="zh-TW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itchFamily="18" charset="0"/>
                        </a:rPr>
                        <m:t>[</m:t>
                      </m:r>
                      <m:f>
                        <m:fPr>
                          <m:ctrlPr>
                            <a:rPr lang="en-US" altLang="zh-TW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fPr>
                        <m:num>
                          <m:r>
                            <a:rPr lang="en-US" altLang="zh-TW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𝑇</m:t>
                          </m:r>
                        </m:den>
                      </m:f>
                      <m:nary>
                        <m:naryPr>
                          <m:ctrlPr>
                            <a:rPr lang="en-US" altLang="zh-TW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TW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𝑇</m:t>
                          </m:r>
                        </m:sup>
                        <m:e>
                          <m:sSup>
                            <m:sSupPr>
                              <m:ctrlPr>
                                <a:rPr lang="en-US" altLang="zh-TW" sz="2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TW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∗</m:t>
                              </m:r>
                            </m:sup>
                          </m:sSup>
                          <m:d>
                            <m:dPr>
                              <m:ctrlPr>
                                <a:rPr lang="en-US" altLang="zh-TW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800" i="1">
                                  <a:solidFill>
                                    <a:schemeClr val="tx1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𝑡</m:t>
                              </m:r>
                            </m:e>
                          </m:d>
                          <m:sSup>
                            <m:sSupPr>
                              <m:ctrlP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𝑗𝑘</m:t>
                              </m:r>
                              <m:sSub>
                                <m:sSubPr>
                                  <m:ctrlPr>
                                    <a:rPr lang="en-US" altLang="zh-CN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sup>
                          </m:sSup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𝑑𝑡</m:t>
                          </m:r>
                        </m:e>
                      </m:nary>
                      <m:r>
                        <a:rPr lang="en-US" altLang="zh-TW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itchFamily="18" charset="0"/>
                        </a:rPr>
                        <m:t>]</m:t>
                      </m:r>
                      <m:r>
                        <a:rPr lang="en-US" altLang="zh-TW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fPr>
                        <m:num>
                          <m:r>
                            <a:rPr lang="en-US" altLang="zh-TW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𝑇</m:t>
                          </m:r>
                        </m:den>
                      </m:f>
                      <m:r>
                        <a:rPr lang="en-US" altLang="zh-TW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 </m:t>
                      </m:r>
                      <m:nary>
                        <m:naryPr>
                          <m:ctrlPr>
                            <a:rPr lang="en-US" altLang="zh-TW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TW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𝑇</m:t>
                          </m:r>
                        </m:sup>
                        <m:e>
                          <m:sSup>
                            <m:sSupPr>
                              <m:ctrlPr>
                                <a:rPr lang="en-US" altLang="zh-TW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TW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∗</m:t>
                              </m:r>
                            </m:sup>
                          </m:sSup>
                          <m:d>
                            <m:dPr>
                              <m:ctrlPr>
                                <a:rPr lang="en-US" altLang="zh-TW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800" i="1">
                                  <a:solidFill>
                                    <a:schemeClr val="tx1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altLang="zh-TW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[</m:t>
                          </m:r>
                          <m:nary>
                            <m:naryPr>
                              <m:chr m:val="∑"/>
                              <m:ctrlPr>
                                <a:rPr lang="en-US" altLang="zh-TW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TW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𝑘</m:t>
                              </m:r>
                              <m:r>
                                <a:rPr lang="en-US" altLang="zh-TW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=−∞</m:t>
                              </m:r>
                            </m:sub>
                            <m:sup>
                              <m:r>
                                <a:rPr lang="en-US" altLang="zh-TW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itchFamily="18" charset="0"/>
                                </a:rPr>
                                <m:t>∞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zh-TW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TW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altLang="zh-CN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altLang="zh-CN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𝑗𝑘</m:t>
                                  </m:r>
                                  <m:sSub>
                                    <m:sSubPr>
                                      <m:ctrlPr>
                                        <a:rPr lang="en-US" altLang="zh-CN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altLang="zh-CN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altLang="zh-CN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  <m:r>
                                <a:rPr lang="en-US" altLang="zh-CN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]</m:t>
                              </m:r>
                              <m: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𝑑𝑡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altLang="zh-TW" sz="28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fPr>
                        <m:num>
                          <m:r>
                            <a:rPr lang="en-US" altLang="zh-TW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𝑇</m:t>
                          </m:r>
                        </m:den>
                      </m:f>
                      <m:r>
                        <a:rPr lang="en-US" altLang="zh-TW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 </m:t>
                      </m:r>
                      <m:nary>
                        <m:naryPr>
                          <m:ctrlPr>
                            <a:rPr lang="en-US" altLang="zh-TW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TW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𝑇</m:t>
                          </m:r>
                        </m:sup>
                        <m:e>
                          <m:sSup>
                            <m:sSupPr>
                              <m:ctrlPr>
                                <a:rPr lang="en-US" altLang="zh-TW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TW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∗</m:t>
                              </m:r>
                            </m:sup>
                          </m:sSup>
                          <m:d>
                            <m:dPr>
                              <m:ctrlPr>
                                <a:rPr lang="en-US" altLang="zh-TW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800" i="1">
                                  <a:solidFill>
                                    <a:schemeClr val="tx1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altLang="zh-TW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𝑑𝑡</m:t>
                          </m:r>
                        </m:e>
                      </m:nary>
                      <m:r>
                        <a:rPr lang="en-US" altLang="zh-TW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fPr>
                        <m:num>
                          <m:r>
                            <a:rPr lang="en-US" altLang="zh-TW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𝑇</m:t>
                          </m:r>
                        </m:den>
                      </m:f>
                      <m:r>
                        <a:rPr lang="en-US" altLang="zh-TW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 </m:t>
                      </m:r>
                      <m:nary>
                        <m:naryPr>
                          <m:ctrlPr>
                            <a:rPr lang="en-US" altLang="zh-TW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TW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𝑇</m:t>
                          </m:r>
                        </m:sup>
                        <m:e>
                          <m:sSup>
                            <m:sSupPr>
                              <m:ctrlPr>
                                <a:rPr lang="en-US" altLang="zh-TW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|</m:t>
                              </m:r>
                              <m:r>
                                <a:rPr lang="en-US" altLang="zh-TW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𝑥</m:t>
                              </m:r>
                              <m:d>
                                <m:dPr>
                                  <m:ctrlPr>
                                    <a:rPr lang="en-US" altLang="zh-TW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altLang="zh-TW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|</m:t>
                              </m:r>
                            </m:e>
                            <m:sup>
                              <m:r>
                                <a:rPr lang="en-US" altLang="zh-TW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altLang="zh-TW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𝑑𝑡</m:t>
                      </m:r>
                    </m:oMath>
                  </m:oMathPara>
                </a14:m>
                <a:endParaRPr lang="en-US" altLang="zh-TW" sz="28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9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r>
                  <a:rPr lang="en-US" altLang="zh-CN" sz="2800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b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kumimoji="0" lang="zh-TW" altLang="en-US" sz="2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540E06A-412C-CE41-9E57-121FB374F2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7864" y="1079107"/>
                <a:ext cx="11418776" cy="5158205"/>
              </a:xfrm>
              <a:blipFill>
                <a:blip r:embed="rId3"/>
                <a:stretch>
                  <a:fillRect l="-1922" t="-20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5E636C3-A315-5A44-AEB6-E49847757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B14B3-731A-4352-BC82-B1993596BD11}" type="slidenum">
              <a:rPr lang="zh-CN" altLang="en-US" smtClean="0"/>
              <a:pPr/>
              <a:t>65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40936456"/>
      </p:ext>
    </p:extLst>
  </p:cSld>
  <p:clrMapOvr>
    <a:masterClrMapping/>
  </p:clrMapOvr>
  <p:transition spd="med">
    <p:cut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/>
        </p:nvSpPr>
        <p:spPr>
          <a:xfrm>
            <a:off x="1983275" y="242688"/>
            <a:ext cx="4004945" cy="75120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rtlCol="0" anchor="b" anchorCtr="0" compatLnSpc="1">
            <a:normAutofit/>
          </a:bodyPr>
          <a:lstStyle/>
          <a:p>
            <a:pPr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zh-CN" altLang="en-US" sz="3200" b="1" kern="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948349" y="1997690"/>
            <a:ext cx="8296910" cy="9220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 for your listening!</a:t>
            </a:r>
          </a:p>
        </p:txBody>
      </p:sp>
      <p:sp>
        <p:nvSpPr>
          <p:cNvPr id="7" name="矩形 6"/>
          <p:cNvSpPr/>
          <p:nvPr/>
        </p:nvSpPr>
        <p:spPr>
          <a:xfrm>
            <a:off x="-10795" y="3924300"/>
            <a:ext cx="12214225" cy="2950210"/>
          </a:xfrm>
          <a:prstGeom prst="rect">
            <a:avLst/>
          </a:prstGeom>
          <a:solidFill>
            <a:srgbClr val="00447C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Calibri" panose="020F0502020204030204" pitchFamily="34" charset="0"/>
              <a:ea typeface="宋体" panose="02010600030101010101" pitchFamily="2" charset="-122"/>
              <a:sym typeface="Calibri" panose="020F0502020204030204" pitchFamily="34" charset="0"/>
            </a:endParaRPr>
          </a:p>
        </p:txBody>
      </p:sp>
      <p:pic>
        <p:nvPicPr>
          <p:cNvPr id="12" name="图片 11" descr="SHU_VI_LOGO.sv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8745" y="4260215"/>
            <a:ext cx="1795780" cy="225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767089"/>
      </p:ext>
    </p:extLst>
  </p:cSld>
  <p:clrMapOvr>
    <a:masterClrMapping/>
  </p:clrMapOvr>
  <p:transition spd="med">
    <p:cut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25C303-6879-D547-8125-F07718E64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228602"/>
            <a:ext cx="10657633" cy="784225"/>
          </a:xfrm>
        </p:spPr>
        <p:txBody>
          <a:bodyPr/>
          <a:lstStyle/>
          <a:p>
            <a:r>
              <a:rPr lang="en-US" altLang="zh-CN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Time/Frequency Domain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540E06A-412C-CE41-9E57-121FB374F2B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64618" y="1189947"/>
                <a:ext cx="10296215" cy="4968257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altLang="zh-CN" sz="2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Frequency domain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altLang="zh-CN" sz="2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 1807, J.B.J Fourier proposed to use trigonometric functions and series to solve heat equation in a metal plate.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altLang="zh-CN" sz="2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Fourier claimed </a:t>
                </a:r>
                <a:r>
                  <a:rPr lang="en-US" altLang="zh-CN" sz="2800" b="1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any arbitrary periodic function can be represented by a harmonically related trigonometric series.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altLang="zh-CN" sz="2800" b="1" i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altLang="zh-CN" sz="2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Fourier series representation:</a:t>
                </a:r>
                <a:endParaRPr lang="en-US" altLang="zh-CN" sz="2800" b="1" i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1651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altLang="zh-C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altLang="zh-C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en-US" altLang="zh-C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∞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altLang="zh-CN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uncPr>
                                <m:fName>
                                  <m:sSub>
                                    <m:sSubPr>
                                      <m:ctrlPr>
                                        <a:rPr lang="en-US" altLang="zh-CN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altLang="zh-CN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m:rPr>
                                      <m:sty m:val="p"/>
                                    </m:rPr>
                                    <a:rPr lang="en-US" altLang="zh-CN" sz="28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zh-CN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𝑘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𝜔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a:rPr lang="en-US" altLang="zh-CN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en-US" altLang="zh-CN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altLang="zh-CN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altLang="zh-CN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sz="28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zh-CN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𝑘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𝜔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a:rPr lang="en-US" altLang="zh-CN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nary>
                    </m:oMath>
                  </m:oMathPara>
                </a14:m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540E06A-412C-CE41-9E57-121FB374F2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64618" y="1189947"/>
                <a:ext cx="10296215" cy="4968257"/>
              </a:xfrm>
              <a:blipFill>
                <a:blip r:embed="rId3"/>
                <a:stretch>
                  <a:fillRect l="-2131" t="-2086" r="-25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5E636C3-A315-5A44-AEB6-E49847757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B14B3-731A-4352-BC82-B1993596BD11}" type="slidenum">
              <a:rPr lang="zh-CN" altLang="en-US" smtClean="0"/>
              <a:pPr/>
              <a:t>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01318722"/>
      </p:ext>
    </p:extLst>
  </p:cSld>
  <p:clrMapOvr>
    <a:masterClrMapping/>
  </p:clrMapOvr>
  <p:transition spd="med">
    <p:cut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25C303-6879-D547-8125-F07718E64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228602"/>
            <a:ext cx="10657633" cy="784225"/>
          </a:xfrm>
        </p:spPr>
        <p:txBody>
          <a:bodyPr/>
          <a:lstStyle/>
          <a:p>
            <a:r>
              <a:rPr lang="en-US" altLang="zh-CN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Time/Frequency Domain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540E06A-412C-CE41-9E57-121FB374F2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972795" y="228602"/>
            <a:ext cx="21375504" cy="9358862"/>
          </a:xfrm>
        </p:spPr>
        <p:txBody>
          <a:bodyPr/>
          <a:lstStyle/>
          <a:p>
            <a:pPr marL="0" indent="0">
              <a:buNone/>
            </a:pPr>
            <a:endParaRPr lang="en-US" altLang="zh-CN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5E636C3-A315-5A44-AEB6-E49847757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B14B3-731A-4352-BC82-B1993596BD11}" type="slidenum">
              <a:rPr lang="zh-CN" altLang="en-US" smtClean="0"/>
              <a:pPr/>
              <a:t>8</a:t>
            </a:fld>
            <a:endParaRPr lang="zh-CN" alt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1B1125B-16C1-423C-9033-01CE52EB373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5943" y="1341028"/>
            <a:ext cx="5932326" cy="4745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5502080"/>
      </p:ext>
    </p:extLst>
  </p:cSld>
  <p:clrMapOvr>
    <a:masterClrMapping/>
  </p:clrMapOvr>
  <p:transition spd="med">
    <p:cut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25C303-6879-D547-8125-F07718E64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228602"/>
            <a:ext cx="10657633" cy="784225"/>
          </a:xfrm>
        </p:spPr>
        <p:txBody>
          <a:bodyPr/>
          <a:lstStyle/>
          <a:p>
            <a:r>
              <a:rPr lang="en-US" altLang="zh-CN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Time/Frequency Domain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540E06A-412C-CE41-9E57-121FB374F2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972795" y="228602"/>
            <a:ext cx="21375504" cy="9358862"/>
          </a:xfrm>
        </p:spPr>
        <p:txBody>
          <a:bodyPr/>
          <a:lstStyle/>
          <a:p>
            <a:pPr marL="0" indent="0">
              <a:buNone/>
            </a:pPr>
            <a:endParaRPr lang="en-US" altLang="zh-CN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5E636C3-A315-5A44-AEB6-E49847757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B14B3-731A-4352-BC82-B1993596BD11}" type="slidenum">
              <a:rPr lang="zh-CN" altLang="en-US" smtClean="0"/>
              <a:pPr/>
              <a:t>9</a:t>
            </a:fld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85B716E-06B4-4FD6-97C7-A716905E66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1544" y="1597058"/>
            <a:ext cx="7560840" cy="4101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924623"/>
      </p:ext>
    </p:extLst>
  </p:cSld>
  <p:clrMapOvr>
    <a:masterClrMapping/>
  </p:clrMapOvr>
  <p:transition spd="med">
    <p:cut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cover"/>
</p:tagLst>
</file>

<file path=ppt/theme/theme1.xml><?xml version="1.0" encoding="utf-8"?>
<a:theme xmlns:a="http://schemas.openxmlformats.org/drawingml/2006/main" name="默认设计模板">
  <a:themeElements>
    <a:clrScheme name="默认设计模板 1">
      <a:dk1>
        <a:srgbClr val="000000"/>
      </a:dk1>
      <a:lt1>
        <a:srgbClr val="FFFFFF"/>
      </a:lt1>
      <a:dk2>
        <a:srgbClr val="0B4DA2"/>
      </a:dk2>
      <a:lt2>
        <a:srgbClr val="EEECE1"/>
      </a:lt2>
      <a:accent1>
        <a:srgbClr val="0B4DA2"/>
      </a:accent1>
      <a:accent2>
        <a:srgbClr val="AE1831"/>
      </a:accent2>
      <a:accent3>
        <a:srgbClr val="FFFFFF"/>
      </a:accent3>
      <a:accent4>
        <a:srgbClr val="000000"/>
      </a:accent4>
      <a:accent5>
        <a:srgbClr val="AAB2CE"/>
      </a:accent5>
      <a:accent6>
        <a:srgbClr val="9D152B"/>
      </a:accent6>
      <a:hlink>
        <a:srgbClr val="0000FF"/>
      </a:hlink>
      <a:folHlink>
        <a:srgbClr val="800080"/>
      </a:folHlink>
    </a:clrScheme>
    <a:fontScheme name="默认设计模板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Calibri" panose="020F0502020204030204" pitchFamily="34" charset="0"/>
            <a:ea typeface="宋体" panose="02010600030101010101" pitchFamily="2" charset="-122"/>
            <a:sym typeface="Calibri" panose="020F050202020403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Calibri" panose="020F0502020204030204" pitchFamily="34" charset="0"/>
            <a:ea typeface="宋体" panose="02010600030101010101" pitchFamily="2" charset="-122"/>
            <a:sym typeface="Calibri" panose="020F0502020204030204" pitchFamily="34" charset="0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B4DA2"/>
        </a:dk2>
        <a:lt2>
          <a:srgbClr val="EEECE1"/>
        </a:lt2>
        <a:accent1>
          <a:srgbClr val="0B4DA2"/>
        </a:accent1>
        <a:accent2>
          <a:srgbClr val="AE1831"/>
        </a:accent2>
        <a:accent3>
          <a:srgbClr val="FFFFFF"/>
        </a:accent3>
        <a:accent4>
          <a:srgbClr val="000000"/>
        </a:accent4>
        <a:accent5>
          <a:srgbClr val="AAB2CE"/>
        </a:accent5>
        <a:accent6>
          <a:srgbClr val="9D152B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11943</TotalTime>
  <Words>2752</Words>
  <Application>Microsoft Office PowerPoint</Application>
  <PresentationFormat>宽屏</PresentationFormat>
  <Paragraphs>1572</Paragraphs>
  <Slides>66</Slides>
  <Notes>66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66</vt:i4>
      </vt:variant>
    </vt:vector>
  </HeadingPairs>
  <TitlesOfParts>
    <vt:vector size="77" baseType="lpstr">
      <vt:lpstr>等线</vt:lpstr>
      <vt:lpstr>等线 Light</vt:lpstr>
      <vt:lpstr>华文中宋</vt:lpstr>
      <vt:lpstr>微软雅黑</vt:lpstr>
      <vt:lpstr>Arial</vt:lpstr>
      <vt:lpstr>Calibri</vt:lpstr>
      <vt:lpstr>Calibri Light</vt:lpstr>
      <vt:lpstr>Cambria Math</vt:lpstr>
      <vt:lpstr>Times New Roman</vt:lpstr>
      <vt:lpstr>默认设计模板</vt:lpstr>
      <vt:lpstr>自定义设计方案</vt:lpstr>
      <vt:lpstr>PowerPoint 演示文稿</vt:lpstr>
      <vt:lpstr>Outline: Lecture 4: Fourier Series of Continuous-time Signals</vt:lpstr>
      <vt:lpstr>Outline: Lecture 4: Fourier Series of Continuous-time Signals</vt:lpstr>
      <vt:lpstr>Time/Frequency Domain</vt:lpstr>
      <vt:lpstr>Time/Frequency Domain</vt:lpstr>
      <vt:lpstr>Time/Frequency Domain</vt:lpstr>
      <vt:lpstr>Time/Frequency Domain</vt:lpstr>
      <vt:lpstr>Time/Frequency Domain</vt:lpstr>
      <vt:lpstr>Time/Frequency Domain</vt:lpstr>
      <vt:lpstr>Time/Frequency Domain</vt:lpstr>
      <vt:lpstr>Time/Frequency Domain</vt:lpstr>
      <vt:lpstr>Time/Frequency Domain</vt:lpstr>
      <vt:lpstr>Outline: Lecture 4: Fourier Series of Continuous-time Signals</vt:lpstr>
      <vt:lpstr>Response of LTI Systems to Exponential Signal</vt:lpstr>
      <vt:lpstr>Response of LTI Systems to Exponential Signal</vt:lpstr>
      <vt:lpstr>Response of LTI Systems to Exponential Signal</vt:lpstr>
      <vt:lpstr>Response of LTI Systems to Exponential Signal</vt:lpstr>
      <vt:lpstr>Response of LTI Systems to Exponential Signal</vt:lpstr>
      <vt:lpstr>Response of LTI Systems to Exponential Signal</vt:lpstr>
      <vt:lpstr>Response of LTI Systems to Exponential Signal</vt:lpstr>
      <vt:lpstr>Response of LTI Systems to Exponential Signal</vt:lpstr>
      <vt:lpstr>Response of LTI Systems to Exponential Signal</vt:lpstr>
      <vt:lpstr>Response of LTI Systems to Exponential Signal</vt:lpstr>
      <vt:lpstr>Response of LTI Systems to Exponential Signal</vt:lpstr>
      <vt:lpstr>Response of LTI Systems to Exponential Signal</vt:lpstr>
      <vt:lpstr>Outline: Lecture 4: Fourier Series of Continuous-time Signals</vt:lpstr>
      <vt:lpstr>Fourier Series Representation</vt:lpstr>
      <vt:lpstr>Fourier Series Representation</vt:lpstr>
      <vt:lpstr>Fourier Series Representation</vt:lpstr>
      <vt:lpstr>Fourier Series Representation</vt:lpstr>
      <vt:lpstr>Fourier Series Representation</vt:lpstr>
      <vt:lpstr>Fourier Series Representation</vt:lpstr>
      <vt:lpstr>Fourier Series Representation</vt:lpstr>
      <vt:lpstr>Fourier Series Representation</vt:lpstr>
      <vt:lpstr>Fourier Series Representation</vt:lpstr>
      <vt:lpstr>Fourier Series Representation</vt:lpstr>
      <vt:lpstr>Fourier Series Representation</vt:lpstr>
      <vt:lpstr>Fourier Series Representation</vt:lpstr>
      <vt:lpstr>Fourier Series Representation</vt:lpstr>
      <vt:lpstr>Fourier Series Representation</vt:lpstr>
      <vt:lpstr>Fourier Series Representation</vt:lpstr>
      <vt:lpstr>Fourier Series Representation</vt:lpstr>
      <vt:lpstr>Fourier Series Representation</vt:lpstr>
      <vt:lpstr>Outline: Lecture 4: Fourier Series of Continuous-time Signals</vt:lpstr>
      <vt:lpstr>Convergence Issue</vt:lpstr>
      <vt:lpstr>Convergence Issue</vt:lpstr>
      <vt:lpstr>Convergence Issue</vt:lpstr>
      <vt:lpstr>Convergence Issue</vt:lpstr>
      <vt:lpstr>Convergence Issue</vt:lpstr>
      <vt:lpstr>Convergence Issue</vt:lpstr>
      <vt:lpstr>Convergence Issue</vt:lpstr>
      <vt:lpstr>Convergence Issue</vt:lpstr>
      <vt:lpstr>Outline: Lecture 4: Fourier Series of Continuous-time Signals</vt:lpstr>
      <vt:lpstr>Fourier Series Properties</vt:lpstr>
      <vt:lpstr>Fourier Series Properties</vt:lpstr>
      <vt:lpstr>Fourier Series Properties</vt:lpstr>
      <vt:lpstr>Fourier Series Properties</vt:lpstr>
      <vt:lpstr>Fourier Series Properties</vt:lpstr>
      <vt:lpstr>Fourier Series Properties</vt:lpstr>
      <vt:lpstr>Fourier Series Properties</vt:lpstr>
      <vt:lpstr>Fourier Series Properties</vt:lpstr>
      <vt:lpstr>Fourier Series Properties</vt:lpstr>
      <vt:lpstr>Fourier Series Properties</vt:lpstr>
      <vt:lpstr>Fourier Series Properties</vt:lpstr>
      <vt:lpstr>Fourier Series Properties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知识工程与机器学习</dc:title>
  <dc:creator>biubiu</dc:creator>
  <cp:lastModifiedBy>圣宇</cp:lastModifiedBy>
  <cp:revision>611</cp:revision>
  <dcterms:created xsi:type="dcterms:W3CDTF">2018-10-18T11:34:23Z</dcterms:created>
  <dcterms:modified xsi:type="dcterms:W3CDTF">2021-10-17T11:07:26Z</dcterms:modified>
</cp:coreProperties>
</file>